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77" r:id="rId2"/>
    <p:sldId id="271" r:id="rId3"/>
    <p:sldId id="257" r:id="rId4"/>
    <p:sldId id="258" r:id="rId5"/>
    <p:sldId id="304" r:id="rId6"/>
    <p:sldId id="306" r:id="rId7"/>
    <p:sldId id="308" r:id="rId8"/>
    <p:sldId id="305" r:id="rId9"/>
    <p:sldId id="309" r:id="rId10"/>
    <p:sldId id="320" r:id="rId11"/>
    <p:sldId id="311" r:id="rId12"/>
    <p:sldId id="316" r:id="rId13"/>
    <p:sldId id="317" r:id="rId14"/>
    <p:sldId id="310" r:id="rId15"/>
    <p:sldId id="315" r:id="rId16"/>
    <p:sldId id="318" r:id="rId17"/>
    <p:sldId id="259" r:id="rId18"/>
    <p:sldId id="319" r:id="rId19"/>
    <p:sldId id="314" r:id="rId20"/>
    <p:sldId id="278" r:id="rId21"/>
    <p:sldId id="286" r:id="rId22"/>
    <p:sldId id="287" r:id="rId23"/>
    <p:sldId id="288" r:id="rId24"/>
    <p:sldId id="289" r:id="rId25"/>
    <p:sldId id="290" r:id="rId26"/>
    <p:sldId id="280" r:id="rId27"/>
    <p:sldId id="281" r:id="rId28"/>
    <p:sldId id="282" r:id="rId29"/>
    <p:sldId id="297" r:id="rId30"/>
    <p:sldId id="291" r:id="rId31"/>
    <p:sldId id="298" r:id="rId32"/>
    <p:sldId id="292" r:id="rId33"/>
    <p:sldId id="293" r:id="rId34"/>
    <p:sldId id="262" r:id="rId35"/>
    <p:sldId id="275" r:id="rId36"/>
    <p:sldId id="299" r:id="rId37"/>
    <p:sldId id="300" r:id="rId38"/>
    <p:sldId id="301" r:id="rId39"/>
    <p:sldId id="302" r:id="rId40"/>
    <p:sldId id="303" r:id="rId41"/>
    <p:sldId id="268" r:id="rId42"/>
    <p:sldId id="32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80" d="100"/>
          <a:sy n="80" d="100"/>
        </p:scale>
        <p:origin x="84" y="10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g"/><Relationship Id="rId1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g"/><Relationship Id="rId1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57E01-82BB-45AE-8ADC-9A5D3CF25AE9}"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372BDAA0-23D1-45A1-BE7B-A4ABDF25144A}">
      <dgm:prSet phldrT="[Text]" custT="1"/>
      <dgm:spPr/>
      <dgm:t>
        <a:bodyPr/>
        <a:lstStyle/>
        <a:p>
          <a:r>
            <a:rPr lang="en-US" sz="1900" dirty="0" smtClean="0"/>
            <a:t>N</a:t>
          </a:r>
          <a:r>
            <a:rPr lang="en-US" sz="1600" dirty="0" smtClean="0"/>
            <a:t>2</a:t>
          </a:r>
          <a:endParaRPr lang="en-US" sz="1600" dirty="0"/>
        </a:p>
      </dgm:t>
    </dgm:pt>
    <dgm:pt modelId="{BEA5BD43-D2C0-4900-B3CB-5735FE2C4B77}" type="parTrans" cxnId="{74A4F7BC-C3FE-4834-909F-2EF212349D4F}">
      <dgm:prSet/>
      <dgm:spPr/>
      <dgm:t>
        <a:bodyPr/>
        <a:lstStyle/>
        <a:p>
          <a:endParaRPr lang="en-US"/>
        </a:p>
      </dgm:t>
    </dgm:pt>
    <dgm:pt modelId="{48ABF1D1-E41B-4990-B564-C9DA1408AE05}" type="sibTrans" cxnId="{74A4F7BC-C3FE-4834-909F-2EF212349D4F}">
      <dgm:prSet/>
      <dgm:spPr/>
      <dgm:t>
        <a:bodyPr/>
        <a:lstStyle/>
        <a:p>
          <a:endParaRPr lang="en-US"/>
        </a:p>
      </dgm:t>
    </dgm:pt>
    <dgm:pt modelId="{CFD7DE3A-87B7-4542-9D04-DE4FBAF2A5B9}">
      <dgm:prSet phldrT="[Text]" custT="1"/>
      <dgm:spPr/>
      <dgm:t>
        <a:bodyPr/>
        <a:lstStyle/>
        <a:p>
          <a:r>
            <a:rPr lang="en-US" sz="1900" dirty="0" smtClean="0"/>
            <a:t>CO</a:t>
          </a:r>
          <a:r>
            <a:rPr lang="en-US" sz="1600" dirty="0" smtClean="0"/>
            <a:t>2</a:t>
          </a:r>
          <a:endParaRPr lang="en-US" sz="1600" dirty="0"/>
        </a:p>
      </dgm:t>
    </dgm:pt>
    <dgm:pt modelId="{BAC394DD-0D9C-4C78-89EA-60358B8780A6}" type="parTrans" cxnId="{9CA8B834-5070-4F59-B350-6B5B23BF0EF7}">
      <dgm:prSet/>
      <dgm:spPr/>
      <dgm:t>
        <a:bodyPr/>
        <a:lstStyle/>
        <a:p>
          <a:endParaRPr lang="en-US"/>
        </a:p>
      </dgm:t>
    </dgm:pt>
    <dgm:pt modelId="{D9E2EA0C-CB8E-4867-9DC1-43D378B784C8}" type="sibTrans" cxnId="{9CA8B834-5070-4F59-B350-6B5B23BF0EF7}">
      <dgm:prSet/>
      <dgm:spPr/>
      <dgm:t>
        <a:bodyPr/>
        <a:lstStyle/>
        <a:p>
          <a:endParaRPr lang="en-US"/>
        </a:p>
      </dgm:t>
    </dgm:pt>
    <dgm:pt modelId="{96A22D86-C8BB-424A-92EF-086583C6579F}">
      <dgm:prSet phldrT="[Text]" custT="1"/>
      <dgm:spPr/>
      <dgm:t>
        <a:bodyPr/>
        <a:lstStyle/>
        <a:p>
          <a:r>
            <a:rPr lang="en-US" sz="1900" dirty="0" smtClean="0"/>
            <a:t>O</a:t>
          </a:r>
          <a:r>
            <a:rPr lang="en-US" sz="1600" dirty="0" smtClean="0"/>
            <a:t>2</a:t>
          </a:r>
          <a:endParaRPr lang="en-US" sz="1600" dirty="0"/>
        </a:p>
      </dgm:t>
    </dgm:pt>
    <dgm:pt modelId="{C6318CF5-0F0E-4E60-9EAD-85AEE8DE83FD}" type="parTrans" cxnId="{DDE6B548-69F8-4B51-87B3-B7785970FEC8}">
      <dgm:prSet/>
      <dgm:spPr/>
      <dgm:t>
        <a:bodyPr/>
        <a:lstStyle/>
        <a:p>
          <a:endParaRPr lang="en-US"/>
        </a:p>
      </dgm:t>
    </dgm:pt>
    <dgm:pt modelId="{4C3362A4-1A98-4B75-B09C-D564C574F32C}" type="sibTrans" cxnId="{DDE6B548-69F8-4B51-87B3-B7785970FEC8}">
      <dgm:prSet/>
      <dgm:spPr/>
      <dgm:t>
        <a:bodyPr/>
        <a:lstStyle/>
        <a:p>
          <a:endParaRPr lang="en-US"/>
        </a:p>
      </dgm:t>
    </dgm:pt>
    <dgm:pt modelId="{86BC107F-24C1-4BDA-87F4-52459CDC7673}">
      <dgm:prSet phldrT="[Text]"/>
      <dgm:spPr/>
      <dgm:t>
        <a:bodyPr/>
        <a:lstStyle/>
        <a:p>
          <a:r>
            <a:rPr lang="en-US" dirty="0" smtClean="0"/>
            <a:t>NOX</a:t>
          </a:r>
          <a:endParaRPr lang="en-US" dirty="0"/>
        </a:p>
      </dgm:t>
    </dgm:pt>
    <dgm:pt modelId="{8CDB5716-13DB-493F-AD8C-38A656C54042}" type="parTrans" cxnId="{FD8B275C-7588-4741-A15E-0FF813899406}">
      <dgm:prSet/>
      <dgm:spPr/>
      <dgm:t>
        <a:bodyPr/>
        <a:lstStyle/>
        <a:p>
          <a:endParaRPr lang="en-US"/>
        </a:p>
      </dgm:t>
    </dgm:pt>
    <dgm:pt modelId="{7A981564-C082-4965-B9C4-E7DA895AE579}" type="sibTrans" cxnId="{FD8B275C-7588-4741-A15E-0FF813899406}">
      <dgm:prSet/>
      <dgm:spPr/>
      <dgm:t>
        <a:bodyPr/>
        <a:lstStyle/>
        <a:p>
          <a:endParaRPr lang="en-US"/>
        </a:p>
      </dgm:t>
    </dgm:pt>
    <dgm:pt modelId="{7BA5068A-C277-4B2E-9CA2-D888E17C0820}">
      <dgm:prSet phldrT="[Text]" custT="1"/>
      <dgm:spPr/>
      <dgm:t>
        <a:bodyPr/>
        <a:lstStyle/>
        <a:p>
          <a:r>
            <a:rPr lang="en-US" sz="1900" dirty="0" smtClean="0"/>
            <a:t>SO</a:t>
          </a:r>
          <a:r>
            <a:rPr lang="en-US" sz="1400" dirty="0" smtClean="0"/>
            <a:t>2</a:t>
          </a:r>
          <a:endParaRPr lang="en-US" sz="1400" dirty="0"/>
        </a:p>
      </dgm:t>
    </dgm:pt>
    <dgm:pt modelId="{38E5F26F-F8FA-4BB1-99A5-1512C8D3C25E}" type="parTrans" cxnId="{42998DA0-035D-4126-835E-99E26C1132F1}">
      <dgm:prSet/>
      <dgm:spPr/>
      <dgm:t>
        <a:bodyPr/>
        <a:lstStyle/>
        <a:p>
          <a:endParaRPr lang="en-US"/>
        </a:p>
      </dgm:t>
    </dgm:pt>
    <dgm:pt modelId="{F7649280-08B7-427B-B0F9-2C21406B3570}" type="sibTrans" cxnId="{42998DA0-035D-4126-835E-99E26C1132F1}">
      <dgm:prSet/>
      <dgm:spPr/>
      <dgm:t>
        <a:bodyPr/>
        <a:lstStyle/>
        <a:p>
          <a:endParaRPr lang="en-US"/>
        </a:p>
      </dgm:t>
    </dgm:pt>
    <dgm:pt modelId="{3857D518-99B8-4CD8-928B-5002221A0706}">
      <dgm:prSet phldrT="[Text]" custT="1"/>
      <dgm:spPr/>
      <dgm:t>
        <a:bodyPr/>
        <a:lstStyle/>
        <a:p>
          <a:r>
            <a:rPr lang="en-US" sz="1900" dirty="0" smtClean="0"/>
            <a:t>H</a:t>
          </a:r>
          <a:r>
            <a:rPr lang="en-US" sz="1600" dirty="0" smtClean="0"/>
            <a:t>2</a:t>
          </a:r>
          <a:r>
            <a:rPr lang="en-US" sz="1900" dirty="0" smtClean="0"/>
            <a:t>S</a:t>
          </a:r>
          <a:endParaRPr lang="en-US" sz="1900" dirty="0"/>
        </a:p>
      </dgm:t>
    </dgm:pt>
    <dgm:pt modelId="{942FFC33-EA93-4155-A43B-F08DE424466C}" type="parTrans" cxnId="{12EAD5A2-279D-420E-93AC-90D9152D0BF4}">
      <dgm:prSet/>
      <dgm:spPr/>
      <dgm:t>
        <a:bodyPr/>
        <a:lstStyle/>
        <a:p>
          <a:endParaRPr lang="en-US"/>
        </a:p>
      </dgm:t>
    </dgm:pt>
    <dgm:pt modelId="{6E192471-C0CA-489B-B688-B3AB5F84C877}" type="sibTrans" cxnId="{12EAD5A2-279D-420E-93AC-90D9152D0BF4}">
      <dgm:prSet/>
      <dgm:spPr/>
      <dgm:t>
        <a:bodyPr/>
        <a:lstStyle/>
        <a:p>
          <a:endParaRPr lang="en-US"/>
        </a:p>
      </dgm:t>
    </dgm:pt>
    <dgm:pt modelId="{84F6D36D-E8ED-47B9-832F-6F6AFEE0EE3E}">
      <dgm:prSet phldrT="[Text]" custT="1"/>
      <dgm:spPr/>
      <dgm:t>
        <a:bodyPr/>
        <a:lstStyle/>
        <a:p>
          <a:r>
            <a:rPr lang="en-US" sz="1900" dirty="0" smtClean="0"/>
            <a:t>C</a:t>
          </a:r>
          <a:r>
            <a:rPr lang="en-US" sz="1200" dirty="0" smtClean="0"/>
            <a:t>X</a:t>
          </a:r>
          <a:r>
            <a:rPr lang="en-US" sz="1900" dirty="0" smtClean="0"/>
            <a:t>H</a:t>
          </a:r>
          <a:r>
            <a:rPr lang="en-US" sz="1200" dirty="0" smtClean="0"/>
            <a:t>Y</a:t>
          </a:r>
          <a:endParaRPr lang="en-US" sz="1200" dirty="0"/>
        </a:p>
      </dgm:t>
    </dgm:pt>
    <dgm:pt modelId="{13D37005-24FB-45DE-9F31-8D29F950ECF1}" type="parTrans" cxnId="{62ADFC06-AF82-4D13-827B-5B38902BBF8C}">
      <dgm:prSet/>
      <dgm:spPr/>
      <dgm:t>
        <a:bodyPr/>
        <a:lstStyle/>
        <a:p>
          <a:endParaRPr lang="en-US"/>
        </a:p>
      </dgm:t>
    </dgm:pt>
    <dgm:pt modelId="{48E258D3-0A94-4E50-8B00-728C3DFB86F7}" type="sibTrans" cxnId="{62ADFC06-AF82-4D13-827B-5B38902BBF8C}">
      <dgm:prSet/>
      <dgm:spPr/>
      <dgm:t>
        <a:bodyPr/>
        <a:lstStyle/>
        <a:p>
          <a:endParaRPr lang="en-US"/>
        </a:p>
      </dgm:t>
    </dgm:pt>
    <dgm:pt modelId="{523CF0D9-4A79-4010-9123-A4E31FC2EBE1}">
      <dgm:prSet phldrT="[Text]"/>
      <dgm:spPr/>
      <dgm:t>
        <a:bodyPr/>
        <a:lstStyle/>
        <a:p>
          <a:r>
            <a:rPr lang="en-US" dirty="0" smtClean="0"/>
            <a:t>HCN</a:t>
          </a:r>
          <a:endParaRPr lang="en-US" dirty="0"/>
        </a:p>
      </dgm:t>
    </dgm:pt>
    <dgm:pt modelId="{FD9064DD-1F9D-4886-A666-D27F6A4DB757}" type="parTrans" cxnId="{281F3A24-8B44-4883-A6E2-9E9E7A1F043A}">
      <dgm:prSet/>
      <dgm:spPr/>
      <dgm:t>
        <a:bodyPr/>
        <a:lstStyle/>
        <a:p>
          <a:endParaRPr lang="en-US"/>
        </a:p>
      </dgm:t>
    </dgm:pt>
    <dgm:pt modelId="{1E7670FA-20CE-4734-9FB1-BA821CA081C4}" type="sibTrans" cxnId="{281F3A24-8B44-4883-A6E2-9E9E7A1F043A}">
      <dgm:prSet/>
      <dgm:spPr/>
      <dgm:t>
        <a:bodyPr/>
        <a:lstStyle/>
        <a:p>
          <a:endParaRPr lang="en-US"/>
        </a:p>
      </dgm:t>
    </dgm:pt>
    <dgm:pt modelId="{3CF74176-0F84-4BD0-AC99-8688400DCACA}">
      <dgm:prSet phldrT="[Text]" custT="1"/>
      <dgm:spPr/>
      <dgm:t>
        <a:bodyPr/>
        <a:lstStyle/>
        <a:p>
          <a:r>
            <a:rPr lang="en-US" sz="1900" dirty="0" smtClean="0"/>
            <a:t>NH</a:t>
          </a:r>
          <a:r>
            <a:rPr lang="en-US" sz="1600" dirty="0" smtClean="0"/>
            <a:t>3</a:t>
          </a:r>
          <a:endParaRPr lang="en-US" sz="1600" dirty="0"/>
        </a:p>
      </dgm:t>
    </dgm:pt>
    <dgm:pt modelId="{F617CAC3-2185-40B0-B09F-7C88D5F65F96}" type="parTrans" cxnId="{FED18131-1BD3-4316-9EA3-AA4F6EFF2831}">
      <dgm:prSet/>
      <dgm:spPr/>
      <dgm:t>
        <a:bodyPr/>
        <a:lstStyle/>
        <a:p>
          <a:endParaRPr lang="en-US"/>
        </a:p>
      </dgm:t>
    </dgm:pt>
    <dgm:pt modelId="{4E05388B-0793-43F2-A60A-548D7FE48078}" type="sibTrans" cxnId="{FED18131-1BD3-4316-9EA3-AA4F6EFF2831}">
      <dgm:prSet/>
      <dgm:spPr/>
      <dgm:t>
        <a:bodyPr/>
        <a:lstStyle/>
        <a:p>
          <a:endParaRPr lang="en-US"/>
        </a:p>
      </dgm:t>
    </dgm:pt>
    <dgm:pt modelId="{866207AB-E5AD-4E89-BFFA-DD572C91959C}">
      <dgm:prSet phldrT="[Text]"/>
      <dgm:spPr/>
      <dgm:t>
        <a:bodyPr/>
        <a:lstStyle/>
        <a:p>
          <a:r>
            <a:rPr lang="en-US" dirty="0" smtClean="0"/>
            <a:t>HCL</a:t>
          </a:r>
          <a:endParaRPr lang="en-US" dirty="0"/>
        </a:p>
      </dgm:t>
    </dgm:pt>
    <dgm:pt modelId="{E4DC9834-A64B-4251-B05F-32F7C8974921}" type="parTrans" cxnId="{7B2662A0-A4A6-4588-AE8E-3473CC3A1E24}">
      <dgm:prSet/>
      <dgm:spPr/>
      <dgm:t>
        <a:bodyPr/>
        <a:lstStyle/>
        <a:p>
          <a:endParaRPr lang="en-US"/>
        </a:p>
      </dgm:t>
    </dgm:pt>
    <dgm:pt modelId="{8A8E8A3E-CE2C-4895-A637-F78BFACE2913}" type="sibTrans" cxnId="{7B2662A0-A4A6-4588-AE8E-3473CC3A1E24}">
      <dgm:prSet/>
      <dgm:spPr/>
      <dgm:t>
        <a:bodyPr/>
        <a:lstStyle/>
        <a:p>
          <a:endParaRPr lang="en-US"/>
        </a:p>
      </dgm:t>
    </dgm:pt>
    <dgm:pt modelId="{C8C11F54-53E7-43D8-BDDF-CD20AE0F31B7}">
      <dgm:prSet phldrT="[Text]"/>
      <dgm:spPr/>
      <dgm:t>
        <a:bodyPr/>
        <a:lstStyle/>
        <a:p>
          <a:r>
            <a:rPr lang="en-US" dirty="0" smtClean="0"/>
            <a:t>DUST, SOOT</a:t>
          </a:r>
          <a:endParaRPr lang="en-US" dirty="0"/>
        </a:p>
      </dgm:t>
    </dgm:pt>
    <dgm:pt modelId="{6CA8C219-0163-435B-A005-61E969F8AE2F}" type="parTrans" cxnId="{D54F9B8F-4ADC-4B4E-AFEF-3CFE220A9F76}">
      <dgm:prSet/>
      <dgm:spPr/>
      <dgm:t>
        <a:bodyPr/>
        <a:lstStyle/>
        <a:p>
          <a:endParaRPr lang="en-US"/>
        </a:p>
      </dgm:t>
    </dgm:pt>
    <dgm:pt modelId="{857A85DD-A7C4-45E1-BB76-3EC189DEAF70}" type="sibTrans" cxnId="{D54F9B8F-4ADC-4B4E-AFEF-3CFE220A9F76}">
      <dgm:prSet/>
      <dgm:spPr/>
      <dgm:t>
        <a:bodyPr/>
        <a:lstStyle/>
        <a:p>
          <a:endParaRPr lang="en-US"/>
        </a:p>
      </dgm:t>
    </dgm:pt>
    <dgm:pt modelId="{AC23F67A-3527-4456-84B4-A6FD6AED5DC7}">
      <dgm:prSet phldrT="[Text]"/>
      <dgm:spPr/>
      <dgm:t>
        <a:bodyPr/>
        <a:lstStyle/>
        <a:p>
          <a:r>
            <a:rPr lang="en-US" dirty="0" smtClean="0"/>
            <a:t>CO</a:t>
          </a:r>
          <a:endParaRPr lang="en-US" dirty="0"/>
        </a:p>
      </dgm:t>
    </dgm:pt>
    <dgm:pt modelId="{F7B6D52B-74EF-4858-94E7-61CDC438B3FF}" type="sibTrans" cxnId="{1BB67EDE-746D-42CA-A6D6-57E21138DA46}">
      <dgm:prSet/>
      <dgm:spPr/>
      <dgm:t>
        <a:bodyPr/>
        <a:lstStyle/>
        <a:p>
          <a:endParaRPr lang="en-US"/>
        </a:p>
      </dgm:t>
    </dgm:pt>
    <dgm:pt modelId="{CA591758-E636-4C95-BBFB-0A37D851D7A0}" type="parTrans" cxnId="{1BB67EDE-746D-42CA-A6D6-57E21138DA46}">
      <dgm:prSet/>
      <dgm:spPr/>
      <dgm:t>
        <a:bodyPr/>
        <a:lstStyle/>
        <a:p>
          <a:endParaRPr lang="en-US"/>
        </a:p>
      </dgm:t>
    </dgm:pt>
    <dgm:pt modelId="{DBAF6689-D135-4E92-859B-4575A6FCB3B8}">
      <dgm:prSet phldrT="[Text]"/>
      <dgm:spPr/>
      <dgm:t>
        <a:bodyPr/>
        <a:lstStyle/>
        <a:p>
          <a:r>
            <a:rPr lang="en-US" dirty="0" smtClean="0"/>
            <a:t>WATER VAPOR</a:t>
          </a:r>
          <a:endParaRPr lang="en-US" dirty="0"/>
        </a:p>
      </dgm:t>
    </dgm:pt>
    <dgm:pt modelId="{CD1900FD-0A8C-4429-B7F9-B95A979FBAEA}" type="sibTrans" cxnId="{7DB0A4FD-E85D-4A7B-9819-AF3AC7CD18B5}">
      <dgm:prSet/>
      <dgm:spPr/>
      <dgm:t>
        <a:bodyPr/>
        <a:lstStyle/>
        <a:p>
          <a:endParaRPr lang="en-US"/>
        </a:p>
      </dgm:t>
    </dgm:pt>
    <dgm:pt modelId="{16A668EB-C939-44D3-9B8A-169DD4562633}" type="parTrans" cxnId="{7DB0A4FD-E85D-4A7B-9819-AF3AC7CD18B5}">
      <dgm:prSet/>
      <dgm:spPr/>
      <dgm:t>
        <a:bodyPr/>
        <a:lstStyle/>
        <a:p>
          <a:endParaRPr lang="en-US"/>
        </a:p>
      </dgm:t>
    </dgm:pt>
    <dgm:pt modelId="{6E2FA3E4-B0A8-40C1-AEE5-2C98E4061705}">
      <dgm:prSet phldrT="[Text]"/>
      <dgm:spPr/>
      <dgm:t>
        <a:bodyPr/>
        <a:lstStyle/>
        <a:p>
          <a:r>
            <a:rPr lang="en-US" dirty="0" smtClean="0"/>
            <a:t>HF</a:t>
          </a:r>
          <a:endParaRPr lang="en-US" dirty="0"/>
        </a:p>
      </dgm:t>
    </dgm:pt>
    <dgm:pt modelId="{2851B9CC-D3FD-49EF-AD2B-D81C626F05BE}" type="parTrans" cxnId="{6084D75A-168D-4C1E-B8D4-9171246DADE4}">
      <dgm:prSet/>
      <dgm:spPr/>
      <dgm:t>
        <a:bodyPr/>
        <a:lstStyle/>
        <a:p>
          <a:endParaRPr lang="en-US"/>
        </a:p>
      </dgm:t>
    </dgm:pt>
    <dgm:pt modelId="{2381BE68-31E6-43DB-8867-3AFF17084B4B}" type="sibTrans" cxnId="{6084D75A-168D-4C1E-B8D4-9171246DADE4}">
      <dgm:prSet/>
      <dgm:spPr/>
      <dgm:t>
        <a:bodyPr/>
        <a:lstStyle/>
        <a:p>
          <a:endParaRPr lang="en-US"/>
        </a:p>
      </dgm:t>
    </dgm:pt>
    <dgm:pt modelId="{2254DE49-CA06-45C1-AE1A-282EC5A6CBDC}" type="pres">
      <dgm:prSet presAssocID="{EE057E01-82BB-45AE-8ADC-9A5D3CF25AE9}" presName="Name0" presStyleCnt="0">
        <dgm:presLayoutVars>
          <dgm:dir/>
          <dgm:resizeHandles val="exact"/>
        </dgm:presLayoutVars>
      </dgm:prSet>
      <dgm:spPr/>
      <dgm:t>
        <a:bodyPr/>
        <a:lstStyle/>
        <a:p>
          <a:endParaRPr lang="en-US"/>
        </a:p>
      </dgm:t>
    </dgm:pt>
    <dgm:pt modelId="{BAE46A88-4521-4D61-B5A0-50373C6F6D4F}" type="pres">
      <dgm:prSet presAssocID="{372BDAA0-23D1-45A1-BE7B-A4ABDF25144A}" presName="compNode" presStyleCnt="0"/>
      <dgm:spPr/>
      <dgm:t>
        <a:bodyPr/>
        <a:lstStyle/>
        <a:p>
          <a:endParaRPr lang="en-US"/>
        </a:p>
      </dgm:t>
    </dgm:pt>
    <dgm:pt modelId="{F08D2921-1E78-429F-B692-C16BDBE74388}" type="pres">
      <dgm:prSet presAssocID="{372BDAA0-23D1-45A1-BE7B-A4ABDF25144A}" presName="pictRect" presStyleLbl="node1" presStyleIdx="0" presStyleCnt="14"/>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3958326D-3FFA-475E-A68B-78E8F27803BC}" type="pres">
      <dgm:prSet presAssocID="{372BDAA0-23D1-45A1-BE7B-A4ABDF25144A}" presName="textRect" presStyleLbl="revTx" presStyleIdx="0" presStyleCnt="14">
        <dgm:presLayoutVars>
          <dgm:bulletEnabled val="1"/>
        </dgm:presLayoutVars>
      </dgm:prSet>
      <dgm:spPr/>
      <dgm:t>
        <a:bodyPr/>
        <a:lstStyle/>
        <a:p>
          <a:endParaRPr lang="en-US"/>
        </a:p>
      </dgm:t>
    </dgm:pt>
    <dgm:pt modelId="{DD37BEA7-AC08-44FE-8FD0-B3DCBC95B7F9}" type="pres">
      <dgm:prSet presAssocID="{48ABF1D1-E41B-4990-B564-C9DA1408AE05}" presName="sibTrans" presStyleLbl="sibTrans2D1" presStyleIdx="0" presStyleCnt="0"/>
      <dgm:spPr/>
      <dgm:t>
        <a:bodyPr/>
        <a:lstStyle/>
        <a:p>
          <a:endParaRPr lang="en-US"/>
        </a:p>
      </dgm:t>
    </dgm:pt>
    <dgm:pt modelId="{1C30E293-3801-4BEC-B827-099209D79033}" type="pres">
      <dgm:prSet presAssocID="{CFD7DE3A-87B7-4542-9D04-DE4FBAF2A5B9}" presName="compNode" presStyleCnt="0"/>
      <dgm:spPr/>
      <dgm:t>
        <a:bodyPr/>
        <a:lstStyle/>
        <a:p>
          <a:endParaRPr lang="en-US"/>
        </a:p>
      </dgm:t>
    </dgm:pt>
    <dgm:pt modelId="{621DF9F7-65E5-433F-8AD0-504AA44139DA}" type="pres">
      <dgm:prSet presAssocID="{CFD7DE3A-87B7-4542-9D04-DE4FBAF2A5B9}" presName="pictRect" presStyleLbl="node1" presStyleIdx="1" presStyleCnt="1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0228FDD0-57B3-46FE-8B91-AAFF0432F377}" type="pres">
      <dgm:prSet presAssocID="{CFD7DE3A-87B7-4542-9D04-DE4FBAF2A5B9}" presName="textRect" presStyleLbl="revTx" presStyleIdx="1" presStyleCnt="14">
        <dgm:presLayoutVars>
          <dgm:bulletEnabled val="1"/>
        </dgm:presLayoutVars>
      </dgm:prSet>
      <dgm:spPr/>
      <dgm:t>
        <a:bodyPr/>
        <a:lstStyle/>
        <a:p>
          <a:endParaRPr lang="en-US"/>
        </a:p>
      </dgm:t>
    </dgm:pt>
    <dgm:pt modelId="{870BDFCA-16F8-483A-89C2-D72FBD9CFEAB}" type="pres">
      <dgm:prSet presAssocID="{D9E2EA0C-CB8E-4867-9DC1-43D378B784C8}" presName="sibTrans" presStyleLbl="sibTrans2D1" presStyleIdx="0" presStyleCnt="0"/>
      <dgm:spPr/>
      <dgm:t>
        <a:bodyPr/>
        <a:lstStyle/>
        <a:p>
          <a:endParaRPr lang="en-US"/>
        </a:p>
      </dgm:t>
    </dgm:pt>
    <dgm:pt modelId="{3F1B92D4-D240-4677-B09A-2890119479C0}" type="pres">
      <dgm:prSet presAssocID="{DBAF6689-D135-4E92-859B-4575A6FCB3B8}" presName="compNode" presStyleCnt="0"/>
      <dgm:spPr/>
      <dgm:t>
        <a:bodyPr/>
        <a:lstStyle/>
        <a:p>
          <a:endParaRPr lang="en-US"/>
        </a:p>
      </dgm:t>
    </dgm:pt>
    <dgm:pt modelId="{81171157-00FC-4179-851F-6DF954AA0B9E}" type="pres">
      <dgm:prSet presAssocID="{DBAF6689-D135-4E92-859B-4575A6FCB3B8}" presName="pictRect" presStyleLbl="node1" presStyleIdx="2" presStyleCnt="14" custScaleX="9751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42357C82-1E47-43A4-9A19-51C23B25AE43}" type="pres">
      <dgm:prSet presAssocID="{DBAF6689-D135-4E92-859B-4575A6FCB3B8}" presName="textRect" presStyleLbl="revTx" presStyleIdx="2" presStyleCnt="14">
        <dgm:presLayoutVars>
          <dgm:bulletEnabled val="1"/>
        </dgm:presLayoutVars>
      </dgm:prSet>
      <dgm:spPr/>
      <dgm:t>
        <a:bodyPr/>
        <a:lstStyle/>
        <a:p>
          <a:endParaRPr lang="en-US"/>
        </a:p>
      </dgm:t>
    </dgm:pt>
    <dgm:pt modelId="{8C0F06F6-5D43-488E-A1EF-F6800FA916FA}" type="pres">
      <dgm:prSet presAssocID="{CD1900FD-0A8C-4429-B7F9-B95A979FBAEA}" presName="sibTrans" presStyleLbl="sibTrans2D1" presStyleIdx="0" presStyleCnt="0"/>
      <dgm:spPr/>
      <dgm:t>
        <a:bodyPr/>
        <a:lstStyle/>
        <a:p>
          <a:endParaRPr lang="en-US"/>
        </a:p>
      </dgm:t>
    </dgm:pt>
    <dgm:pt modelId="{66798133-E5C3-4B1D-B09B-019CBE48E468}" type="pres">
      <dgm:prSet presAssocID="{96A22D86-C8BB-424A-92EF-086583C6579F}" presName="compNode" presStyleCnt="0"/>
      <dgm:spPr/>
      <dgm:t>
        <a:bodyPr/>
        <a:lstStyle/>
        <a:p>
          <a:endParaRPr lang="en-US"/>
        </a:p>
      </dgm:t>
    </dgm:pt>
    <dgm:pt modelId="{58930AB3-FFBC-43CB-83F4-6D5663A967AD}" type="pres">
      <dgm:prSet presAssocID="{96A22D86-C8BB-424A-92EF-086583C6579F}" presName="pictRect" presStyleLbl="node1" presStyleIdx="3" presStyleCnt="14"/>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E2D32585-B513-480F-8852-245879E50F51}" type="pres">
      <dgm:prSet presAssocID="{96A22D86-C8BB-424A-92EF-086583C6579F}" presName="textRect" presStyleLbl="revTx" presStyleIdx="3" presStyleCnt="14">
        <dgm:presLayoutVars>
          <dgm:bulletEnabled val="1"/>
        </dgm:presLayoutVars>
      </dgm:prSet>
      <dgm:spPr/>
      <dgm:t>
        <a:bodyPr/>
        <a:lstStyle/>
        <a:p>
          <a:endParaRPr lang="en-US"/>
        </a:p>
      </dgm:t>
    </dgm:pt>
    <dgm:pt modelId="{21145A2C-FCD7-408D-9724-FF7C4B95F20B}" type="pres">
      <dgm:prSet presAssocID="{4C3362A4-1A98-4B75-B09C-D564C574F32C}" presName="sibTrans" presStyleLbl="sibTrans2D1" presStyleIdx="0" presStyleCnt="0"/>
      <dgm:spPr/>
      <dgm:t>
        <a:bodyPr/>
        <a:lstStyle/>
        <a:p>
          <a:endParaRPr lang="en-US"/>
        </a:p>
      </dgm:t>
    </dgm:pt>
    <dgm:pt modelId="{3887DFC5-0ECE-4226-9D71-054240D2E8E4}" type="pres">
      <dgm:prSet presAssocID="{AC23F67A-3527-4456-84B4-A6FD6AED5DC7}" presName="compNode" presStyleCnt="0"/>
      <dgm:spPr/>
      <dgm:t>
        <a:bodyPr/>
        <a:lstStyle/>
        <a:p>
          <a:endParaRPr lang="en-US"/>
        </a:p>
      </dgm:t>
    </dgm:pt>
    <dgm:pt modelId="{706CE1C8-78DA-4C37-BB19-92FC2D1FC225}" type="pres">
      <dgm:prSet presAssocID="{AC23F67A-3527-4456-84B4-A6FD6AED5DC7}" presName="pictRect" presStyleLbl="node1" presStyleIdx="4" presStyleCnt="14"/>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dgm:spPr>
      <dgm:t>
        <a:bodyPr/>
        <a:lstStyle/>
        <a:p>
          <a:endParaRPr lang="en-US"/>
        </a:p>
      </dgm:t>
    </dgm:pt>
    <dgm:pt modelId="{7C447A6D-F796-49D7-BF5F-EF76439BDC85}" type="pres">
      <dgm:prSet presAssocID="{AC23F67A-3527-4456-84B4-A6FD6AED5DC7}" presName="textRect" presStyleLbl="revTx" presStyleIdx="4" presStyleCnt="14">
        <dgm:presLayoutVars>
          <dgm:bulletEnabled val="1"/>
        </dgm:presLayoutVars>
      </dgm:prSet>
      <dgm:spPr/>
      <dgm:t>
        <a:bodyPr/>
        <a:lstStyle/>
        <a:p>
          <a:endParaRPr lang="en-US"/>
        </a:p>
      </dgm:t>
    </dgm:pt>
    <dgm:pt modelId="{CD1D5876-11F1-4DA9-B711-DEB5D9208D50}" type="pres">
      <dgm:prSet presAssocID="{F7B6D52B-74EF-4858-94E7-61CDC438B3FF}" presName="sibTrans" presStyleLbl="sibTrans2D1" presStyleIdx="0" presStyleCnt="0"/>
      <dgm:spPr/>
      <dgm:t>
        <a:bodyPr/>
        <a:lstStyle/>
        <a:p>
          <a:endParaRPr lang="en-US"/>
        </a:p>
      </dgm:t>
    </dgm:pt>
    <dgm:pt modelId="{5E52C184-7839-4776-AA10-ECAACCD503A4}" type="pres">
      <dgm:prSet presAssocID="{86BC107F-24C1-4BDA-87F4-52459CDC7673}" presName="compNode" presStyleCnt="0"/>
      <dgm:spPr/>
      <dgm:t>
        <a:bodyPr/>
        <a:lstStyle/>
        <a:p>
          <a:endParaRPr lang="en-US"/>
        </a:p>
      </dgm:t>
    </dgm:pt>
    <dgm:pt modelId="{A26A2BAB-D9F4-4CBC-8B22-6E9D02FFE6D4}" type="pres">
      <dgm:prSet presAssocID="{86BC107F-24C1-4BDA-87F4-52459CDC7673}" presName="pictRect" presStyleLbl="node1" presStyleIdx="5" presStyleCnt="14" custScaleX="93496" custScaleY="107315"/>
      <dgm:spPr>
        <a:blipFill rotWithShape="1">
          <a:blip xmlns:r="http://schemas.openxmlformats.org/officeDocument/2006/relationships" r:embed="rId6"/>
          <a:stretch>
            <a:fillRect/>
          </a:stretch>
        </a:blipFill>
      </dgm:spPr>
      <dgm:t>
        <a:bodyPr/>
        <a:lstStyle/>
        <a:p>
          <a:endParaRPr lang="en-US"/>
        </a:p>
      </dgm:t>
    </dgm:pt>
    <dgm:pt modelId="{52C1378D-916C-4C09-9256-68D9AEFA5CAB}" type="pres">
      <dgm:prSet presAssocID="{86BC107F-24C1-4BDA-87F4-52459CDC7673}" presName="textRect" presStyleLbl="revTx" presStyleIdx="5" presStyleCnt="14">
        <dgm:presLayoutVars>
          <dgm:bulletEnabled val="1"/>
        </dgm:presLayoutVars>
      </dgm:prSet>
      <dgm:spPr/>
      <dgm:t>
        <a:bodyPr/>
        <a:lstStyle/>
        <a:p>
          <a:endParaRPr lang="en-US"/>
        </a:p>
      </dgm:t>
    </dgm:pt>
    <dgm:pt modelId="{5C629E9B-40E8-46E1-9115-FCCD3E47381C}" type="pres">
      <dgm:prSet presAssocID="{7A981564-C082-4965-B9C4-E7DA895AE579}" presName="sibTrans" presStyleLbl="sibTrans2D1" presStyleIdx="0" presStyleCnt="0"/>
      <dgm:spPr/>
      <dgm:t>
        <a:bodyPr/>
        <a:lstStyle/>
        <a:p>
          <a:endParaRPr lang="en-US"/>
        </a:p>
      </dgm:t>
    </dgm:pt>
    <dgm:pt modelId="{6D6EC70A-3BE1-4F12-94BE-25C90A4A616C}" type="pres">
      <dgm:prSet presAssocID="{7BA5068A-C277-4B2E-9CA2-D888E17C0820}" presName="compNode" presStyleCnt="0"/>
      <dgm:spPr/>
      <dgm:t>
        <a:bodyPr/>
        <a:lstStyle/>
        <a:p>
          <a:endParaRPr lang="en-US"/>
        </a:p>
      </dgm:t>
    </dgm:pt>
    <dgm:pt modelId="{64145984-8916-43DF-A8FA-0E4F29E91A12}" type="pres">
      <dgm:prSet presAssocID="{7BA5068A-C277-4B2E-9CA2-D888E17C0820}" presName="pictRect" presStyleLbl="node1" presStyleIdx="6" presStyleCnt="14" custScaleX="99980" custScaleY="91551"/>
      <dgm:spPr>
        <a:blipFill>
          <a:blip xmlns:r="http://schemas.openxmlformats.org/officeDocument/2006/relationships" r:embed="rId7">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806CAB48-16B7-4E39-B684-9BBA4FABBF73}" type="pres">
      <dgm:prSet presAssocID="{7BA5068A-C277-4B2E-9CA2-D888E17C0820}" presName="textRect" presStyleLbl="revTx" presStyleIdx="6" presStyleCnt="14">
        <dgm:presLayoutVars>
          <dgm:bulletEnabled val="1"/>
        </dgm:presLayoutVars>
      </dgm:prSet>
      <dgm:spPr/>
      <dgm:t>
        <a:bodyPr/>
        <a:lstStyle/>
        <a:p>
          <a:endParaRPr lang="en-US"/>
        </a:p>
      </dgm:t>
    </dgm:pt>
    <dgm:pt modelId="{4CD122B3-F389-4F57-988D-A1C4BD4452E6}" type="pres">
      <dgm:prSet presAssocID="{F7649280-08B7-427B-B0F9-2C21406B3570}" presName="sibTrans" presStyleLbl="sibTrans2D1" presStyleIdx="0" presStyleCnt="0"/>
      <dgm:spPr/>
      <dgm:t>
        <a:bodyPr/>
        <a:lstStyle/>
        <a:p>
          <a:endParaRPr lang="en-US"/>
        </a:p>
      </dgm:t>
    </dgm:pt>
    <dgm:pt modelId="{22864823-5703-4630-95D3-344227BC0CAB}" type="pres">
      <dgm:prSet presAssocID="{3857D518-99B8-4CD8-928B-5002221A0706}" presName="compNode" presStyleCnt="0"/>
      <dgm:spPr/>
      <dgm:t>
        <a:bodyPr/>
        <a:lstStyle/>
        <a:p>
          <a:endParaRPr lang="en-US"/>
        </a:p>
      </dgm:t>
    </dgm:pt>
    <dgm:pt modelId="{2FE77FD2-9D88-4519-9723-9D16F8993378}" type="pres">
      <dgm:prSet presAssocID="{3857D518-99B8-4CD8-928B-5002221A0706}" presName="pictRect" presStyleLbl="node1" presStyleIdx="7" presStyleCnt="14"/>
      <dgm:spPr>
        <a:blipFill>
          <a:blip xmlns:r="http://schemas.openxmlformats.org/officeDocument/2006/relationships" r:embed="rId8">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158CED09-2CC4-47B3-B98A-B5C120C733B3}" type="pres">
      <dgm:prSet presAssocID="{3857D518-99B8-4CD8-928B-5002221A0706}" presName="textRect" presStyleLbl="revTx" presStyleIdx="7" presStyleCnt="14">
        <dgm:presLayoutVars>
          <dgm:bulletEnabled val="1"/>
        </dgm:presLayoutVars>
      </dgm:prSet>
      <dgm:spPr/>
      <dgm:t>
        <a:bodyPr/>
        <a:lstStyle/>
        <a:p>
          <a:endParaRPr lang="en-US"/>
        </a:p>
      </dgm:t>
    </dgm:pt>
    <dgm:pt modelId="{E8B35AE2-85BF-4300-A01B-CCEA9EFE32D3}" type="pres">
      <dgm:prSet presAssocID="{6E192471-C0CA-489B-B688-B3AB5F84C877}" presName="sibTrans" presStyleLbl="sibTrans2D1" presStyleIdx="0" presStyleCnt="0"/>
      <dgm:spPr/>
      <dgm:t>
        <a:bodyPr/>
        <a:lstStyle/>
        <a:p>
          <a:endParaRPr lang="en-US"/>
        </a:p>
      </dgm:t>
    </dgm:pt>
    <dgm:pt modelId="{13073E9F-5003-4730-8447-28F4BEC9BEE0}" type="pres">
      <dgm:prSet presAssocID="{84F6D36D-E8ED-47B9-832F-6F6AFEE0EE3E}" presName="compNode" presStyleCnt="0"/>
      <dgm:spPr/>
      <dgm:t>
        <a:bodyPr/>
        <a:lstStyle/>
        <a:p>
          <a:endParaRPr lang="en-US"/>
        </a:p>
      </dgm:t>
    </dgm:pt>
    <dgm:pt modelId="{82EB936E-37B9-413D-A50E-9F2E50ECFCE8}" type="pres">
      <dgm:prSet presAssocID="{84F6D36D-E8ED-47B9-832F-6F6AFEE0EE3E}" presName="pictRect" presStyleLbl="node1" presStyleIdx="8" presStyleCnt="14"/>
      <dgm:spPr>
        <a:blipFill>
          <a:blip xmlns:r="http://schemas.openxmlformats.org/officeDocument/2006/relationships" r:embed="rId9">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5E2EF232-D35D-4248-8D1B-8B318F8B0AEC}" type="pres">
      <dgm:prSet presAssocID="{84F6D36D-E8ED-47B9-832F-6F6AFEE0EE3E}" presName="textRect" presStyleLbl="revTx" presStyleIdx="8" presStyleCnt="14">
        <dgm:presLayoutVars>
          <dgm:bulletEnabled val="1"/>
        </dgm:presLayoutVars>
      </dgm:prSet>
      <dgm:spPr/>
      <dgm:t>
        <a:bodyPr/>
        <a:lstStyle/>
        <a:p>
          <a:endParaRPr lang="en-US"/>
        </a:p>
      </dgm:t>
    </dgm:pt>
    <dgm:pt modelId="{21C4DD03-42BD-4981-989F-5A49482CB342}" type="pres">
      <dgm:prSet presAssocID="{48E258D3-0A94-4E50-8B00-728C3DFB86F7}" presName="sibTrans" presStyleLbl="sibTrans2D1" presStyleIdx="0" presStyleCnt="0"/>
      <dgm:spPr/>
      <dgm:t>
        <a:bodyPr/>
        <a:lstStyle/>
        <a:p>
          <a:endParaRPr lang="en-US"/>
        </a:p>
      </dgm:t>
    </dgm:pt>
    <dgm:pt modelId="{79D34F97-947D-4F16-B365-7C12F45B0238}" type="pres">
      <dgm:prSet presAssocID="{523CF0D9-4A79-4010-9123-A4E31FC2EBE1}" presName="compNode" presStyleCnt="0"/>
      <dgm:spPr/>
      <dgm:t>
        <a:bodyPr/>
        <a:lstStyle/>
        <a:p>
          <a:endParaRPr lang="en-US"/>
        </a:p>
      </dgm:t>
    </dgm:pt>
    <dgm:pt modelId="{25E79C7C-B43C-4FCA-8DDB-A8937EE0B26E}" type="pres">
      <dgm:prSet presAssocID="{523CF0D9-4A79-4010-9123-A4E31FC2EBE1}" presName="pictRect" presStyleLbl="node1" presStyleIdx="9" presStyleCnt="14"/>
      <dgm:spPr>
        <a:blipFill>
          <a:blip xmlns:r="http://schemas.openxmlformats.org/officeDocument/2006/relationships" r:embed="rId10">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315C18DE-2F40-4E58-A572-B5C9DE1BFB86}" type="pres">
      <dgm:prSet presAssocID="{523CF0D9-4A79-4010-9123-A4E31FC2EBE1}" presName="textRect" presStyleLbl="revTx" presStyleIdx="9" presStyleCnt="14">
        <dgm:presLayoutVars>
          <dgm:bulletEnabled val="1"/>
        </dgm:presLayoutVars>
      </dgm:prSet>
      <dgm:spPr/>
      <dgm:t>
        <a:bodyPr/>
        <a:lstStyle/>
        <a:p>
          <a:endParaRPr lang="en-US"/>
        </a:p>
      </dgm:t>
    </dgm:pt>
    <dgm:pt modelId="{412E4D70-8BCD-4621-BF80-53F00342C413}" type="pres">
      <dgm:prSet presAssocID="{1E7670FA-20CE-4734-9FB1-BA821CA081C4}" presName="sibTrans" presStyleLbl="sibTrans2D1" presStyleIdx="0" presStyleCnt="0"/>
      <dgm:spPr/>
      <dgm:t>
        <a:bodyPr/>
        <a:lstStyle/>
        <a:p>
          <a:endParaRPr lang="en-US"/>
        </a:p>
      </dgm:t>
    </dgm:pt>
    <dgm:pt modelId="{EAF2F7C1-8817-4421-AAE9-E830781660F8}" type="pres">
      <dgm:prSet presAssocID="{3CF74176-0F84-4BD0-AC99-8688400DCACA}" presName="compNode" presStyleCnt="0"/>
      <dgm:spPr/>
      <dgm:t>
        <a:bodyPr/>
        <a:lstStyle/>
        <a:p>
          <a:endParaRPr lang="en-US"/>
        </a:p>
      </dgm:t>
    </dgm:pt>
    <dgm:pt modelId="{9E308537-5629-4768-88BB-25C8D5B57549}" type="pres">
      <dgm:prSet presAssocID="{3CF74176-0F84-4BD0-AC99-8688400DCACA}" presName="pictRect" presStyleLbl="node1" presStyleIdx="10" presStyleCnt="14" custScaleY="104931"/>
      <dgm:spPr>
        <a:blipFill>
          <a:blip xmlns:r="http://schemas.openxmlformats.org/officeDocument/2006/relationships" r:embed="rId1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DA76765E-15CE-489D-8E33-B43BA3047457}" type="pres">
      <dgm:prSet presAssocID="{3CF74176-0F84-4BD0-AC99-8688400DCACA}" presName="textRect" presStyleLbl="revTx" presStyleIdx="10" presStyleCnt="14">
        <dgm:presLayoutVars>
          <dgm:bulletEnabled val="1"/>
        </dgm:presLayoutVars>
      </dgm:prSet>
      <dgm:spPr/>
      <dgm:t>
        <a:bodyPr/>
        <a:lstStyle/>
        <a:p>
          <a:endParaRPr lang="en-US"/>
        </a:p>
      </dgm:t>
    </dgm:pt>
    <dgm:pt modelId="{7CA65B2E-D2FF-47A4-9289-F089D974E50B}" type="pres">
      <dgm:prSet presAssocID="{4E05388B-0793-43F2-A60A-548D7FE48078}" presName="sibTrans" presStyleLbl="sibTrans2D1" presStyleIdx="0" presStyleCnt="0"/>
      <dgm:spPr/>
      <dgm:t>
        <a:bodyPr/>
        <a:lstStyle/>
        <a:p>
          <a:endParaRPr lang="en-US"/>
        </a:p>
      </dgm:t>
    </dgm:pt>
    <dgm:pt modelId="{FD96A04A-24F8-4A0D-A4B1-F29183CF8A27}" type="pres">
      <dgm:prSet presAssocID="{866207AB-E5AD-4E89-BFFA-DD572C91959C}" presName="compNode" presStyleCnt="0"/>
      <dgm:spPr/>
      <dgm:t>
        <a:bodyPr/>
        <a:lstStyle/>
        <a:p>
          <a:endParaRPr lang="en-US"/>
        </a:p>
      </dgm:t>
    </dgm:pt>
    <dgm:pt modelId="{6A9DB5A3-2845-48F3-9C2A-B35724881E1F}" type="pres">
      <dgm:prSet presAssocID="{866207AB-E5AD-4E89-BFFA-DD572C91959C}" presName="pictRect" presStyleLbl="node1" presStyleIdx="11" presStyleCnt="14"/>
      <dgm:spPr>
        <a:blipFill>
          <a:blip xmlns:r="http://schemas.openxmlformats.org/officeDocument/2006/relationships" r:embed="rId12">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1F0497B4-39C1-4D58-860D-8BC269E396C6}" type="pres">
      <dgm:prSet presAssocID="{866207AB-E5AD-4E89-BFFA-DD572C91959C}" presName="textRect" presStyleLbl="revTx" presStyleIdx="11" presStyleCnt="14">
        <dgm:presLayoutVars>
          <dgm:bulletEnabled val="1"/>
        </dgm:presLayoutVars>
      </dgm:prSet>
      <dgm:spPr/>
      <dgm:t>
        <a:bodyPr/>
        <a:lstStyle/>
        <a:p>
          <a:endParaRPr lang="en-US"/>
        </a:p>
      </dgm:t>
    </dgm:pt>
    <dgm:pt modelId="{9E285264-33BF-4D1E-864B-7A9AD1007F69}" type="pres">
      <dgm:prSet presAssocID="{8A8E8A3E-CE2C-4895-A637-F78BFACE2913}" presName="sibTrans" presStyleLbl="sibTrans2D1" presStyleIdx="0" presStyleCnt="0"/>
      <dgm:spPr/>
      <dgm:t>
        <a:bodyPr/>
        <a:lstStyle/>
        <a:p>
          <a:endParaRPr lang="en-US"/>
        </a:p>
      </dgm:t>
    </dgm:pt>
    <dgm:pt modelId="{3DBB6E76-2359-462F-A9FB-65AB32BA1E2E}" type="pres">
      <dgm:prSet presAssocID="{C8C11F54-53E7-43D8-BDDF-CD20AE0F31B7}" presName="compNode" presStyleCnt="0"/>
      <dgm:spPr/>
      <dgm:t>
        <a:bodyPr/>
        <a:lstStyle/>
        <a:p>
          <a:endParaRPr lang="en-US"/>
        </a:p>
      </dgm:t>
    </dgm:pt>
    <dgm:pt modelId="{39F8ECF8-18E2-4870-B6EE-44D7A1F63938}" type="pres">
      <dgm:prSet presAssocID="{C8C11F54-53E7-43D8-BDDF-CD20AE0F31B7}" presName="pictRect" presStyleLbl="node1" presStyleIdx="12" presStyleCnt="14" custLinFactNeighborX="91355" custLinFactNeighborY="-1055"/>
      <dgm:spPr>
        <a:blipFill>
          <a:blip xmlns:r="http://schemas.openxmlformats.org/officeDocument/2006/relationships" r:embed="rId13">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4DF96319-7B67-4C36-A427-A1EBAE28BA38}" type="pres">
      <dgm:prSet presAssocID="{C8C11F54-53E7-43D8-BDDF-CD20AE0F31B7}" presName="textRect" presStyleLbl="revTx" presStyleIdx="12" presStyleCnt="14" custLinFactNeighborX="90218" custLinFactNeighborY="81">
        <dgm:presLayoutVars>
          <dgm:bulletEnabled val="1"/>
        </dgm:presLayoutVars>
      </dgm:prSet>
      <dgm:spPr/>
      <dgm:t>
        <a:bodyPr/>
        <a:lstStyle/>
        <a:p>
          <a:endParaRPr lang="en-US"/>
        </a:p>
      </dgm:t>
    </dgm:pt>
    <dgm:pt modelId="{DA049572-DE84-41C0-BA73-15542EF51983}" type="pres">
      <dgm:prSet presAssocID="{857A85DD-A7C4-45E1-BB76-3EC189DEAF70}" presName="sibTrans" presStyleLbl="sibTrans2D1" presStyleIdx="0" presStyleCnt="0"/>
      <dgm:spPr/>
      <dgm:t>
        <a:bodyPr/>
        <a:lstStyle/>
        <a:p>
          <a:endParaRPr lang="en-US"/>
        </a:p>
      </dgm:t>
    </dgm:pt>
    <dgm:pt modelId="{AC04C82C-1E15-42D4-8F81-CFB4A7921187}" type="pres">
      <dgm:prSet presAssocID="{6E2FA3E4-B0A8-40C1-AEE5-2C98E4061705}" presName="compNode" presStyleCnt="0"/>
      <dgm:spPr/>
    </dgm:pt>
    <dgm:pt modelId="{FBFBEB0F-5D43-46F5-8552-B21FC83CEA12}" type="pres">
      <dgm:prSet presAssocID="{6E2FA3E4-B0A8-40C1-AEE5-2C98E4061705}" presName="pictRect" presStyleLbl="node1" presStyleIdx="13" presStyleCnt="14" custFlipHor="1" custScaleX="109078" custScaleY="129486" custLinFactX="-75142" custLinFactNeighborX="-100000" custLinFactNeighborY="-8438"/>
      <dgm:spPr>
        <a:blipFill>
          <a:blip xmlns:r="http://schemas.openxmlformats.org/officeDocument/2006/relationships" r:embed="rId14">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2C8D5BF-A907-4400-B3CE-342778070DB5}" type="pres">
      <dgm:prSet presAssocID="{6E2FA3E4-B0A8-40C1-AEE5-2C98E4061705}" presName="textRect" presStyleLbl="revTx" presStyleIdx="13" presStyleCnt="14" custLinFactX="-78807" custLinFactNeighborX="-100000" custLinFactNeighborY="-15671">
        <dgm:presLayoutVars>
          <dgm:bulletEnabled val="1"/>
        </dgm:presLayoutVars>
      </dgm:prSet>
      <dgm:spPr/>
      <dgm:t>
        <a:bodyPr/>
        <a:lstStyle/>
        <a:p>
          <a:endParaRPr lang="en-US"/>
        </a:p>
      </dgm:t>
    </dgm:pt>
  </dgm:ptLst>
  <dgm:cxnLst>
    <dgm:cxn modelId="{D54F9B8F-4ADC-4B4E-AFEF-3CFE220A9F76}" srcId="{EE057E01-82BB-45AE-8ADC-9A5D3CF25AE9}" destId="{C8C11F54-53E7-43D8-BDDF-CD20AE0F31B7}" srcOrd="12" destOrd="0" parTransId="{6CA8C219-0163-435B-A005-61E969F8AE2F}" sibTransId="{857A85DD-A7C4-45E1-BB76-3EC189DEAF70}"/>
    <dgm:cxn modelId="{FED18131-1BD3-4316-9EA3-AA4F6EFF2831}" srcId="{EE057E01-82BB-45AE-8ADC-9A5D3CF25AE9}" destId="{3CF74176-0F84-4BD0-AC99-8688400DCACA}" srcOrd="10" destOrd="0" parTransId="{F617CAC3-2185-40B0-B09F-7C88D5F65F96}" sibTransId="{4E05388B-0793-43F2-A60A-548D7FE48078}"/>
    <dgm:cxn modelId="{1BB67EDE-746D-42CA-A6D6-57E21138DA46}" srcId="{EE057E01-82BB-45AE-8ADC-9A5D3CF25AE9}" destId="{AC23F67A-3527-4456-84B4-A6FD6AED5DC7}" srcOrd="4" destOrd="0" parTransId="{CA591758-E636-4C95-BBFB-0A37D851D7A0}" sibTransId="{F7B6D52B-74EF-4858-94E7-61CDC438B3FF}"/>
    <dgm:cxn modelId="{225A3BED-3343-4B35-950F-2AAEA1C0C83B}" type="presOf" srcId="{7A981564-C082-4965-B9C4-E7DA895AE579}" destId="{5C629E9B-40E8-46E1-9115-FCCD3E47381C}" srcOrd="0" destOrd="0" presId="urn:microsoft.com/office/officeart/2005/8/layout/pList1#1"/>
    <dgm:cxn modelId="{C6679F82-4524-4E5C-82E3-9F828933AB00}" type="presOf" srcId="{F7B6D52B-74EF-4858-94E7-61CDC438B3FF}" destId="{CD1D5876-11F1-4DA9-B711-DEB5D9208D50}" srcOrd="0" destOrd="0" presId="urn:microsoft.com/office/officeart/2005/8/layout/pList1#1"/>
    <dgm:cxn modelId="{A3F549E1-59D5-4FA3-B802-22DAD7486830}" type="presOf" srcId="{3857D518-99B8-4CD8-928B-5002221A0706}" destId="{158CED09-2CC4-47B3-B98A-B5C120C733B3}" srcOrd="0" destOrd="0" presId="urn:microsoft.com/office/officeart/2005/8/layout/pList1#1"/>
    <dgm:cxn modelId="{B4376B6F-E37E-49E2-9951-2A43325FA765}" type="presOf" srcId="{857A85DD-A7C4-45E1-BB76-3EC189DEAF70}" destId="{DA049572-DE84-41C0-BA73-15542EF51983}" srcOrd="0" destOrd="0" presId="urn:microsoft.com/office/officeart/2005/8/layout/pList1#1"/>
    <dgm:cxn modelId="{7C919D72-919A-4A00-9909-F7B32C67E10D}" type="presOf" srcId="{F7649280-08B7-427B-B0F9-2C21406B3570}" destId="{4CD122B3-F389-4F57-988D-A1C4BD4452E6}" srcOrd="0" destOrd="0" presId="urn:microsoft.com/office/officeart/2005/8/layout/pList1#1"/>
    <dgm:cxn modelId="{41D9AE9E-4E7F-4160-9618-D6A922E66A0F}" type="presOf" srcId="{C8C11F54-53E7-43D8-BDDF-CD20AE0F31B7}" destId="{4DF96319-7B67-4C36-A427-A1EBAE28BA38}" srcOrd="0" destOrd="0" presId="urn:microsoft.com/office/officeart/2005/8/layout/pList1#1"/>
    <dgm:cxn modelId="{12EAD5A2-279D-420E-93AC-90D9152D0BF4}" srcId="{EE057E01-82BB-45AE-8ADC-9A5D3CF25AE9}" destId="{3857D518-99B8-4CD8-928B-5002221A0706}" srcOrd="7" destOrd="0" parTransId="{942FFC33-EA93-4155-A43B-F08DE424466C}" sibTransId="{6E192471-C0CA-489B-B688-B3AB5F84C877}"/>
    <dgm:cxn modelId="{125F4D49-F3BD-4279-ADC9-38BE34E736F9}" type="presOf" srcId="{D9E2EA0C-CB8E-4867-9DC1-43D378B784C8}" destId="{870BDFCA-16F8-483A-89C2-D72FBD9CFEAB}" srcOrd="0" destOrd="0" presId="urn:microsoft.com/office/officeart/2005/8/layout/pList1#1"/>
    <dgm:cxn modelId="{6084D75A-168D-4C1E-B8D4-9171246DADE4}" srcId="{EE057E01-82BB-45AE-8ADC-9A5D3CF25AE9}" destId="{6E2FA3E4-B0A8-40C1-AEE5-2C98E4061705}" srcOrd="13" destOrd="0" parTransId="{2851B9CC-D3FD-49EF-AD2B-D81C626F05BE}" sibTransId="{2381BE68-31E6-43DB-8867-3AFF17084B4B}"/>
    <dgm:cxn modelId="{E95DE0CC-053D-498C-A2E2-159E1E29A897}" type="presOf" srcId="{48E258D3-0A94-4E50-8B00-728C3DFB86F7}" destId="{21C4DD03-42BD-4981-989F-5A49482CB342}" srcOrd="0" destOrd="0" presId="urn:microsoft.com/office/officeart/2005/8/layout/pList1#1"/>
    <dgm:cxn modelId="{FD8B275C-7588-4741-A15E-0FF813899406}" srcId="{EE057E01-82BB-45AE-8ADC-9A5D3CF25AE9}" destId="{86BC107F-24C1-4BDA-87F4-52459CDC7673}" srcOrd="5" destOrd="0" parTransId="{8CDB5716-13DB-493F-AD8C-38A656C54042}" sibTransId="{7A981564-C082-4965-B9C4-E7DA895AE579}"/>
    <dgm:cxn modelId="{A0AB7366-7E7B-4586-AE19-C17E1B901FA1}" type="presOf" srcId="{CFD7DE3A-87B7-4542-9D04-DE4FBAF2A5B9}" destId="{0228FDD0-57B3-46FE-8B91-AAFF0432F377}" srcOrd="0" destOrd="0" presId="urn:microsoft.com/office/officeart/2005/8/layout/pList1#1"/>
    <dgm:cxn modelId="{11EF4144-4C37-4283-9FA9-F920D9B547F1}" type="presOf" srcId="{3CF74176-0F84-4BD0-AC99-8688400DCACA}" destId="{DA76765E-15CE-489D-8E33-B43BA3047457}" srcOrd="0" destOrd="0" presId="urn:microsoft.com/office/officeart/2005/8/layout/pList1#1"/>
    <dgm:cxn modelId="{D54E98E4-3F62-4DC8-8511-FE4F24D7FA13}" type="presOf" srcId="{48ABF1D1-E41B-4990-B564-C9DA1408AE05}" destId="{DD37BEA7-AC08-44FE-8FD0-B3DCBC95B7F9}" srcOrd="0" destOrd="0" presId="urn:microsoft.com/office/officeart/2005/8/layout/pList1#1"/>
    <dgm:cxn modelId="{9CA8B834-5070-4F59-B350-6B5B23BF0EF7}" srcId="{EE057E01-82BB-45AE-8ADC-9A5D3CF25AE9}" destId="{CFD7DE3A-87B7-4542-9D04-DE4FBAF2A5B9}" srcOrd="1" destOrd="0" parTransId="{BAC394DD-0D9C-4C78-89EA-60358B8780A6}" sibTransId="{D9E2EA0C-CB8E-4867-9DC1-43D378B784C8}"/>
    <dgm:cxn modelId="{74A4F7BC-C3FE-4834-909F-2EF212349D4F}" srcId="{EE057E01-82BB-45AE-8ADC-9A5D3CF25AE9}" destId="{372BDAA0-23D1-45A1-BE7B-A4ABDF25144A}" srcOrd="0" destOrd="0" parTransId="{BEA5BD43-D2C0-4900-B3CB-5735FE2C4B77}" sibTransId="{48ABF1D1-E41B-4990-B564-C9DA1408AE05}"/>
    <dgm:cxn modelId="{EAE8E7D1-306B-48BA-B3CE-0A3A24ADDFE4}" type="presOf" srcId="{96A22D86-C8BB-424A-92EF-086583C6579F}" destId="{E2D32585-B513-480F-8852-245879E50F51}" srcOrd="0" destOrd="0" presId="urn:microsoft.com/office/officeart/2005/8/layout/pList1#1"/>
    <dgm:cxn modelId="{0390763B-8322-4F24-B7A8-26F577FEAE6A}" type="presOf" srcId="{4E05388B-0793-43F2-A60A-548D7FE48078}" destId="{7CA65B2E-D2FF-47A4-9289-F089D974E50B}" srcOrd="0" destOrd="0" presId="urn:microsoft.com/office/officeart/2005/8/layout/pList1#1"/>
    <dgm:cxn modelId="{40FC0E43-91BC-4DB5-B3D4-70C568B70C61}" type="presOf" srcId="{CD1900FD-0A8C-4429-B7F9-B95A979FBAEA}" destId="{8C0F06F6-5D43-488E-A1EF-F6800FA916FA}" srcOrd="0" destOrd="0" presId="urn:microsoft.com/office/officeart/2005/8/layout/pList1#1"/>
    <dgm:cxn modelId="{B154E630-3B9C-4803-9D72-39390124BCC6}" type="presOf" srcId="{7BA5068A-C277-4B2E-9CA2-D888E17C0820}" destId="{806CAB48-16B7-4E39-B684-9BBA4FABBF73}" srcOrd="0" destOrd="0" presId="urn:microsoft.com/office/officeart/2005/8/layout/pList1#1"/>
    <dgm:cxn modelId="{2E3B6263-B6A9-447D-8DB7-03070B9F49C3}" type="presOf" srcId="{372BDAA0-23D1-45A1-BE7B-A4ABDF25144A}" destId="{3958326D-3FFA-475E-A68B-78E8F27803BC}" srcOrd="0" destOrd="0" presId="urn:microsoft.com/office/officeart/2005/8/layout/pList1#1"/>
    <dgm:cxn modelId="{281F3A24-8B44-4883-A6E2-9E9E7A1F043A}" srcId="{EE057E01-82BB-45AE-8ADC-9A5D3CF25AE9}" destId="{523CF0D9-4A79-4010-9123-A4E31FC2EBE1}" srcOrd="9" destOrd="0" parTransId="{FD9064DD-1F9D-4886-A666-D27F6A4DB757}" sibTransId="{1E7670FA-20CE-4734-9FB1-BA821CA081C4}"/>
    <dgm:cxn modelId="{910EC032-AB14-4B37-9D86-4F9B3F974286}" type="presOf" srcId="{86BC107F-24C1-4BDA-87F4-52459CDC7673}" destId="{52C1378D-916C-4C09-9256-68D9AEFA5CAB}" srcOrd="0" destOrd="0" presId="urn:microsoft.com/office/officeart/2005/8/layout/pList1#1"/>
    <dgm:cxn modelId="{ABFA2AD4-1B87-4ABF-A7E2-2AF89AD9D404}" type="presOf" srcId="{84F6D36D-E8ED-47B9-832F-6F6AFEE0EE3E}" destId="{5E2EF232-D35D-4248-8D1B-8B318F8B0AEC}" srcOrd="0" destOrd="0" presId="urn:microsoft.com/office/officeart/2005/8/layout/pList1#1"/>
    <dgm:cxn modelId="{DDE6B548-69F8-4B51-87B3-B7785970FEC8}" srcId="{EE057E01-82BB-45AE-8ADC-9A5D3CF25AE9}" destId="{96A22D86-C8BB-424A-92EF-086583C6579F}" srcOrd="3" destOrd="0" parTransId="{C6318CF5-0F0E-4E60-9EAD-85AEE8DE83FD}" sibTransId="{4C3362A4-1A98-4B75-B09C-D564C574F32C}"/>
    <dgm:cxn modelId="{7B2662A0-A4A6-4588-AE8E-3473CC3A1E24}" srcId="{EE057E01-82BB-45AE-8ADC-9A5D3CF25AE9}" destId="{866207AB-E5AD-4E89-BFFA-DD572C91959C}" srcOrd="11" destOrd="0" parTransId="{E4DC9834-A64B-4251-B05F-32F7C8974921}" sibTransId="{8A8E8A3E-CE2C-4895-A637-F78BFACE2913}"/>
    <dgm:cxn modelId="{2E67A0B2-E9CB-4086-8F28-FFDC7CE75D73}" type="presOf" srcId="{EE057E01-82BB-45AE-8ADC-9A5D3CF25AE9}" destId="{2254DE49-CA06-45C1-AE1A-282EC5A6CBDC}" srcOrd="0" destOrd="0" presId="urn:microsoft.com/office/officeart/2005/8/layout/pList1#1"/>
    <dgm:cxn modelId="{2DF98CEC-BB74-4895-911B-0DBCB27007C3}" type="presOf" srcId="{523CF0D9-4A79-4010-9123-A4E31FC2EBE1}" destId="{315C18DE-2F40-4E58-A572-B5C9DE1BFB86}" srcOrd="0" destOrd="0" presId="urn:microsoft.com/office/officeart/2005/8/layout/pList1#1"/>
    <dgm:cxn modelId="{95137044-69D4-4E04-A035-487D836685C3}" type="presOf" srcId="{1E7670FA-20CE-4734-9FB1-BA821CA081C4}" destId="{412E4D70-8BCD-4621-BF80-53F00342C413}" srcOrd="0" destOrd="0" presId="urn:microsoft.com/office/officeart/2005/8/layout/pList1#1"/>
    <dgm:cxn modelId="{D9EB0FE2-3960-4E22-B89D-1044E763388C}" type="presOf" srcId="{DBAF6689-D135-4E92-859B-4575A6FCB3B8}" destId="{42357C82-1E47-43A4-9A19-51C23B25AE43}" srcOrd="0" destOrd="0" presId="urn:microsoft.com/office/officeart/2005/8/layout/pList1#1"/>
    <dgm:cxn modelId="{8A892794-4A2B-4B7F-A515-9901D209D783}" type="presOf" srcId="{6E192471-C0CA-489B-B688-B3AB5F84C877}" destId="{E8B35AE2-85BF-4300-A01B-CCEA9EFE32D3}" srcOrd="0" destOrd="0" presId="urn:microsoft.com/office/officeart/2005/8/layout/pList1#1"/>
    <dgm:cxn modelId="{0FBED534-026B-4173-90AF-C15C3E53AB2D}" type="presOf" srcId="{6E2FA3E4-B0A8-40C1-AEE5-2C98E4061705}" destId="{42C8D5BF-A907-4400-B3CE-342778070DB5}" srcOrd="0" destOrd="0" presId="urn:microsoft.com/office/officeart/2005/8/layout/pList1#1"/>
    <dgm:cxn modelId="{62ADFC06-AF82-4D13-827B-5B38902BBF8C}" srcId="{EE057E01-82BB-45AE-8ADC-9A5D3CF25AE9}" destId="{84F6D36D-E8ED-47B9-832F-6F6AFEE0EE3E}" srcOrd="8" destOrd="0" parTransId="{13D37005-24FB-45DE-9F31-8D29F950ECF1}" sibTransId="{48E258D3-0A94-4E50-8B00-728C3DFB86F7}"/>
    <dgm:cxn modelId="{AF32CACF-0AB5-4B46-B61F-A8E67734DE21}" type="presOf" srcId="{866207AB-E5AD-4E89-BFFA-DD572C91959C}" destId="{1F0497B4-39C1-4D58-860D-8BC269E396C6}" srcOrd="0" destOrd="0" presId="urn:microsoft.com/office/officeart/2005/8/layout/pList1#1"/>
    <dgm:cxn modelId="{7DB0A4FD-E85D-4A7B-9819-AF3AC7CD18B5}" srcId="{EE057E01-82BB-45AE-8ADC-9A5D3CF25AE9}" destId="{DBAF6689-D135-4E92-859B-4575A6FCB3B8}" srcOrd="2" destOrd="0" parTransId="{16A668EB-C939-44D3-9B8A-169DD4562633}" sibTransId="{CD1900FD-0A8C-4429-B7F9-B95A979FBAEA}"/>
    <dgm:cxn modelId="{42998DA0-035D-4126-835E-99E26C1132F1}" srcId="{EE057E01-82BB-45AE-8ADC-9A5D3CF25AE9}" destId="{7BA5068A-C277-4B2E-9CA2-D888E17C0820}" srcOrd="6" destOrd="0" parTransId="{38E5F26F-F8FA-4BB1-99A5-1512C8D3C25E}" sibTransId="{F7649280-08B7-427B-B0F9-2C21406B3570}"/>
    <dgm:cxn modelId="{A0A1E342-C9DA-45E5-A4A0-ABEF483B89D1}" type="presOf" srcId="{AC23F67A-3527-4456-84B4-A6FD6AED5DC7}" destId="{7C447A6D-F796-49D7-BF5F-EF76439BDC85}" srcOrd="0" destOrd="0" presId="urn:microsoft.com/office/officeart/2005/8/layout/pList1#1"/>
    <dgm:cxn modelId="{7929A8CA-129F-4F26-9020-08741BC38CD7}" type="presOf" srcId="{8A8E8A3E-CE2C-4895-A637-F78BFACE2913}" destId="{9E285264-33BF-4D1E-864B-7A9AD1007F69}" srcOrd="0" destOrd="0" presId="urn:microsoft.com/office/officeart/2005/8/layout/pList1#1"/>
    <dgm:cxn modelId="{472C1636-299C-4374-9E7B-BDE0FE8BBF0E}" type="presOf" srcId="{4C3362A4-1A98-4B75-B09C-D564C574F32C}" destId="{21145A2C-FCD7-408D-9724-FF7C4B95F20B}" srcOrd="0" destOrd="0" presId="urn:microsoft.com/office/officeart/2005/8/layout/pList1#1"/>
    <dgm:cxn modelId="{BE8B8EA5-0725-40A2-BCC5-901D4CEEEACA}" type="presParOf" srcId="{2254DE49-CA06-45C1-AE1A-282EC5A6CBDC}" destId="{BAE46A88-4521-4D61-B5A0-50373C6F6D4F}" srcOrd="0" destOrd="0" presId="urn:microsoft.com/office/officeart/2005/8/layout/pList1#1"/>
    <dgm:cxn modelId="{8E945277-7352-4086-9AF4-6F3EAE06EC96}" type="presParOf" srcId="{BAE46A88-4521-4D61-B5A0-50373C6F6D4F}" destId="{F08D2921-1E78-429F-B692-C16BDBE74388}" srcOrd="0" destOrd="0" presId="urn:microsoft.com/office/officeart/2005/8/layout/pList1#1"/>
    <dgm:cxn modelId="{3AD8FB11-66C0-4D65-A85C-C982DC84236D}" type="presParOf" srcId="{BAE46A88-4521-4D61-B5A0-50373C6F6D4F}" destId="{3958326D-3FFA-475E-A68B-78E8F27803BC}" srcOrd="1" destOrd="0" presId="urn:microsoft.com/office/officeart/2005/8/layout/pList1#1"/>
    <dgm:cxn modelId="{6CCB7085-9427-4217-9E06-747DD7CFBCC3}" type="presParOf" srcId="{2254DE49-CA06-45C1-AE1A-282EC5A6CBDC}" destId="{DD37BEA7-AC08-44FE-8FD0-B3DCBC95B7F9}" srcOrd="1" destOrd="0" presId="urn:microsoft.com/office/officeart/2005/8/layout/pList1#1"/>
    <dgm:cxn modelId="{D7CED056-A826-45B2-8F0E-58CB2814F460}" type="presParOf" srcId="{2254DE49-CA06-45C1-AE1A-282EC5A6CBDC}" destId="{1C30E293-3801-4BEC-B827-099209D79033}" srcOrd="2" destOrd="0" presId="urn:microsoft.com/office/officeart/2005/8/layout/pList1#1"/>
    <dgm:cxn modelId="{564BE799-0A69-4E7B-BD88-3EB828BD6911}" type="presParOf" srcId="{1C30E293-3801-4BEC-B827-099209D79033}" destId="{621DF9F7-65E5-433F-8AD0-504AA44139DA}" srcOrd="0" destOrd="0" presId="urn:microsoft.com/office/officeart/2005/8/layout/pList1#1"/>
    <dgm:cxn modelId="{540EC796-3899-44F2-899D-D84D825D06EE}" type="presParOf" srcId="{1C30E293-3801-4BEC-B827-099209D79033}" destId="{0228FDD0-57B3-46FE-8B91-AAFF0432F377}" srcOrd="1" destOrd="0" presId="urn:microsoft.com/office/officeart/2005/8/layout/pList1#1"/>
    <dgm:cxn modelId="{986F653D-8C77-44C3-9E75-2265F7FF5442}" type="presParOf" srcId="{2254DE49-CA06-45C1-AE1A-282EC5A6CBDC}" destId="{870BDFCA-16F8-483A-89C2-D72FBD9CFEAB}" srcOrd="3" destOrd="0" presId="urn:microsoft.com/office/officeart/2005/8/layout/pList1#1"/>
    <dgm:cxn modelId="{89528794-7115-453C-9280-70B51C233A43}" type="presParOf" srcId="{2254DE49-CA06-45C1-AE1A-282EC5A6CBDC}" destId="{3F1B92D4-D240-4677-B09A-2890119479C0}" srcOrd="4" destOrd="0" presId="urn:microsoft.com/office/officeart/2005/8/layout/pList1#1"/>
    <dgm:cxn modelId="{AED2C1BB-021A-4EAC-84F7-65E13AA2A654}" type="presParOf" srcId="{3F1B92D4-D240-4677-B09A-2890119479C0}" destId="{81171157-00FC-4179-851F-6DF954AA0B9E}" srcOrd="0" destOrd="0" presId="urn:microsoft.com/office/officeart/2005/8/layout/pList1#1"/>
    <dgm:cxn modelId="{8D303F54-0905-49B4-BE7C-17B0CC8D012E}" type="presParOf" srcId="{3F1B92D4-D240-4677-B09A-2890119479C0}" destId="{42357C82-1E47-43A4-9A19-51C23B25AE43}" srcOrd="1" destOrd="0" presId="urn:microsoft.com/office/officeart/2005/8/layout/pList1#1"/>
    <dgm:cxn modelId="{3DAE9B1E-1E00-44A1-973C-E72793C68265}" type="presParOf" srcId="{2254DE49-CA06-45C1-AE1A-282EC5A6CBDC}" destId="{8C0F06F6-5D43-488E-A1EF-F6800FA916FA}" srcOrd="5" destOrd="0" presId="urn:microsoft.com/office/officeart/2005/8/layout/pList1#1"/>
    <dgm:cxn modelId="{3E55E653-C4CE-4CC2-AF69-098D8064D919}" type="presParOf" srcId="{2254DE49-CA06-45C1-AE1A-282EC5A6CBDC}" destId="{66798133-E5C3-4B1D-B09B-019CBE48E468}" srcOrd="6" destOrd="0" presId="urn:microsoft.com/office/officeart/2005/8/layout/pList1#1"/>
    <dgm:cxn modelId="{05C87BF5-A2B4-4336-891B-BDBF44106E9D}" type="presParOf" srcId="{66798133-E5C3-4B1D-B09B-019CBE48E468}" destId="{58930AB3-FFBC-43CB-83F4-6D5663A967AD}" srcOrd="0" destOrd="0" presId="urn:microsoft.com/office/officeart/2005/8/layout/pList1#1"/>
    <dgm:cxn modelId="{58E126F0-CA7F-43AF-A8C7-7DF62ACAC781}" type="presParOf" srcId="{66798133-E5C3-4B1D-B09B-019CBE48E468}" destId="{E2D32585-B513-480F-8852-245879E50F51}" srcOrd="1" destOrd="0" presId="urn:microsoft.com/office/officeart/2005/8/layout/pList1#1"/>
    <dgm:cxn modelId="{361868BA-D1FA-42EB-AB41-4FA4B82ED54C}" type="presParOf" srcId="{2254DE49-CA06-45C1-AE1A-282EC5A6CBDC}" destId="{21145A2C-FCD7-408D-9724-FF7C4B95F20B}" srcOrd="7" destOrd="0" presId="urn:microsoft.com/office/officeart/2005/8/layout/pList1#1"/>
    <dgm:cxn modelId="{E1F8D45F-C20B-4C1F-8533-5B720C52F159}" type="presParOf" srcId="{2254DE49-CA06-45C1-AE1A-282EC5A6CBDC}" destId="{3887DFC5-0ECE-4226-9D71-054240D2E8E4}" srcOrd="8" destOrd="0" presId="urn:microsoft.com/office/officeart/2005/8/layout/pList1#1"/>
    <dgm:cxn modelId="{5081C58E-7073-4EC1-BEB1-4A9D11124E6C}" type="presParOf" srcId="{3887DFC5-0ECE-4226-9D71-054240D2E8E4}" destId="{706CE1C8-78DA-4C37-BB19-92FC2D1FC225}" srcOrd="0" destOrd="0" presId="urn:microsoft.com/office/officeart/2005/8/layout/pList1#1"/>
    <dgm:cxn modelId="{2FDCFAE9-1C58-4E0A-98D3-F65829814DC1}" type="presParOf" srcId="{3887DFC5-0ECE-4226-9D71-054240D2E8E4}" destId="{7C447A6D-F796-49D7-BF5F-EF76439BDC85}" srcOrd="1" destOrd="0" presId="urn:microsoft.com/office/officeart/2005/8/layout/pList1#1"/>
    <dgm:cxn modelId="{2C496C55-6410-472C-9AFD-71589221FC46}" type="presParOf" srcId="{2254DE49-CA06-45C1-AE1A-282EC5A6CBDC}" destId="{CD1D5876-11F1-4DA9-B711-DEB5D9208D50}" srcOrd="9" destOrd="0" presId="urn:microsoft.com/office/officeart/2005/8/layout/pList1#1"/>
    <dgm:cxn modelId="{63B19B23-D123-4764-8217-2DA89B006DD0}" type="presParOf" srcId="{2254DE49-CA06-45C1-AE1A-282EC5A6CBDC}" destId="{5E52C184-7839-4776-AA10-ECAACCD503A4}" srcOrd="10" destOrd="0" presId="urn:microsoft.com/office/officeart/2005/8/layout/pList1#1"/>
    <dgm:cxn modelId="{B089B96A-D254-48EC-95F3-5F851577FEF9}" type="presParOf" srcId="{5E52C184-7839-4776-AA10-ECAACCD503A4}" destId="{A26A2BAB-D9F4-4CBC-8B22-6E9D02FFE6D4}" srcOrd="0" destOrd="0" presId="urn:microsoft.com/office/officeart/2005/8/layout/pList1#1"/>
    <dgm:cxn modelId="{08F11733-D543-4A71-93FB-17D8EFE7C668}" type="presParOf" srcId="{5E52C184-7839-4776-AA10-ECAACCD503A4}" destId="{52C1378D-916C-4C09-9256-68D9AEFA5CAB}" srcOrd="1" destOrd="0" presId="urn:microsoft.com/office/officeart/2005/8/layout/pList1#1"/>
    <dgm:cxn modelId="{543BDB6C-038C-48D5-9737-B5700688EC1A}" type="presParOf" srcId="{2254DE49-CA06-45C1-AE1A-282EC5A6CBDC}" destId="{5C629E9B-40E8-46E1-9115-FCCD3E47381C}" srcOrd="11" destOrd="0" presId="urn:microsoft.com/office/officeart/2005/8/layout/pList1#1"/>
    <dgm:cxn modelId="{AE32380C-C422-4404-B000-B72E8CD0F83A}" type="presParOf" srcId="{2254DE49-CA06-45C1-AE1A-282EC5A6CBDC}" destId="{6D6EC70A-3BE1-4F12-94BE-25C90A4A616C}" srcOrd="12" destOrd="0" presId="urn:microsoft.com/office/officeart/2005/8/layout/pList1#1"/>
    <dgm:cxn modelId="{447AF7F8-0DB6-4F5B-9391-0D64D75CAAFC}" type="presParOf" srcId="{6D6EC70A-3BE1-4F12-94BE-25C90A4A616C}" destId="{64145984-8916-43DF-A8FA-0E4F29E91A12}" srcOrd="0" destOrd="0" presId="urn:microsoft.com/office/officeart/2005/8/layout/pList1#1"/>
    <dgm:cxn modelId="{6D9FDA0E-CB19-4CCA-A9B2-7FBAB19E7186}" type="presParOf" srcId="{6D6EC70A-3BE1-4F12-94BE-25C90A4A616C}" destId="{806CAB48-16B7-4E39-B684-9BBA4FABBF73}" srcOrd="1" destOrd="0" presId="urn:microsoft.com/office/officeart/2005/8/layout/pList1#1"/>
    <dgm:cxn modelId="{1A04BD4E-D26C-4A97-B21B-70095FDFB61A}" type="presParOf" srcId="{2254DE49-CA06-45C1-AE1A-282EC5A6CBDC}" destId="{4CD122B3-F389-4F57-988D-A1C4BD4452E6}" srcOrd="13" destOrd="0" presId="urn:microsoft.com/office/officeart/2005/8/layout/pList1#1"/>
    <dgm:cxn modelId="{6072C946-A18B-4B7C-A931-B186C99C93C6}" type="presParOf" srcId="{2254DE49-CA06-45C1-AE1A-282EC5A6CBDC}" destId="{22864823-5703-4630-95D3-344227BC0CAB}" srcOrd="14" destOrd="0" presId="urn:microsoft.com/office/officeart/2005/8/layout/pList1#1"/>
    <dgm:cxn modelId="{FE86D59F-DC5F-4FC3-9B72-5C9D86408814}" type="presParOf" srcId="{22864823-5703-4630-95D3-344227BC0CAB}" destId="{2FE77FD2-9D88-4519-9723-9D16F8993378}" srcOrd="0" destOrd="0" presId="urn:microsoft.com/office/officeart/2005/8/layout/pList1#1"/>
    <dgm:cxn modelId="{2CD59429-73C3-4DC4-90C5-F903B96C60F1}" type="presParOf" srcId="{22864823-5703-4630-95D3-344227BC0CAB}" destId="{158CED09-2CC4-47B3-B98A-B5C120C733B3}" srcOrd="1" destOrd="0" presId="urn:microsoft.com/office/officeart/2005/8/layout/pList1#1"/>
    <dgm:cxn modelId="{07AB3546-6F1B-403D-BB60-16344CF7417B}" type="presParOf" srcId="{2254DE49-CA06-45C1-AE1A-282EC5A6CBDC}" destId="{E8B35AE2-85BF-4300-A01B-CCEA9EFE32D3}" srcOrd="15" destOrd="0" presId="urn:microsoft.com/office/officeart/2005/8/layout/pList1#1"/>
    <dgm:cxn modelId="{BB58B7F8-42F3-4DAA-B757-0C29729A15D5}" type="presParOf" srcId="{2254DE49-CA06-45C1-AE1A-282EC5A6CBDC}" destId="{13073E9F-5003-4730-8447-28F4BEC9BEE0}" srcOrd="16" destOrd="0" presId="urn:microsoft.com/office/officeart/2005/8/layout/pList1#1"/>
    <dgm:cxn modelId="{6B7C370F-115D-4B36-A91F-A65EFA5AE522}" type="presParOf" srcId="{13073E9F-5003-4730-8447-28F4BEC9BEE0}" destId="{82EB936E-37B9-413D-A50E-9F2E50ECFCE8}" srcOrd="0" destOrd="0" presId="urn:microsoft.com/office/officeart/2005/8/layout/pList1#1"/>
    <dgm:cxn modelId="{2DE86D71-2111-4927-8314-E8BE0D1B2AE4}" type="presParOf" srcId="{13073E9F-5003-4730-8447-28F4BEC9BEE0}" destId="{5E2EF232-D35D-4248-8D1B-8B318F8B0AEC}" srcOrd="1" destOrd="0" presId="urn:microsoft.com/office/officeart/2005/8/layout/pList1#1"/>
    <dgm:cxn modelId="{989A5CFB-C8CA-41CE-A624-946086A996C8}" type="presParOf" srcId="{2254DE49-CA06-45C1-AE1A-282EC5A6CBDC}" destId="{21C4DD03-42BD-4981-989F-5A49482CB342}" srcOrd="17" destOrd="0" presId="urn:microsoft.com/office/officeart/2005/8/layout/pList1#1"/>
    <dgm:cxn modelId="{512D6107-F4A8-4C1A-909D-E2EE5577DC4B}" type="presParOf" srcId="{2254DE49-CA06-45C1-AE1A-282EC5A6CBDC}" destId="{79D34F97-947D-4F16-B365-7C12F45B0238}" srcOrd="18" destOrd="0" presId="urn:microsoft.com/office/officeart/2005/8/layout/pList1#1"/>
    <dgm:cxn modelId="{81108336-13DC-448D-A7F9-DC86684D0D4A}" type="presParOf" srcId="{79D34F97-947D-4F16-B365-7C12F45B0238}" destId="{25E79C7C-B43C-4FCA-8DDB-A8937EE0B26E}" srcOrd="0" destOrd="0" presId="urn:microsoft.com/office/officeart/2005/8/layout/pList1#1"/>
    <dgm:cxn modelId="{89DD4F3F-EBD3-4C6E-8234-906269796DF2}" type="presParOf" srcId="{79D34F97-947D-4F16-B365-7C12F45B0238}" destId="{315C18DE-2F40-4E58-A572-B5C9DE1BFB86}" srcOrd="1" destOrd="0" presId="urn:microsoft.com/office/officeart/2005/8/layout/pList1#1"/>
    <dgm:cxn modelId="{102A5131-67A8-40AD-A1CD-CDC43806D729}" type="presParOf" srcId="{2254DE49-CA06-45C1-AE1A-282EC5A6CBDC}" destId="{412E4D70-8BCD-4621-BF80-53F00342C413}" srcOrd="19" destOrd="0" presId="urn:microsoft.com/office/officeart/2005/8/layout/pList1#1"/>
    <dgm:cxn modelId="{C612CF40-0AD4-4BD9-9984-E4F80BD2F527}" type="presParOf" srcId="{2254DE49-CA06-45C1-AE1A-282EC5A6CBDC}" destId="{EAF2F7C1-8817-4421-AAE9-E830781660F8}" srcOrd="20" destOrd="0" presId="urn:microsoft.com/office/officeart/2005/8/layout/pList1#1"/>
    <dgm:cxn modelId="{87571603-7702-41C8-BD79-05390EC0D785}" type="presParOf" srcId="{EAF2F7C1-8817-4421-AAE9-E830781660F8}" destId="{9E308537-5629-4768-88BB-25C8D5B57549}" srcOrd="0" destOrd="0" presId="urn:microsoft.com/office/officeart/2005/8/layout/pList1#1"/>
    <dgm:cxn modelId="{8E54D0D8-61BB-49E8-8833-848C9742FE10}" type="presParOf" srcId="{EAF2F7C1-8817-4421-AAE9-E830781660F8}" destId="{DA76765E-15CE-489D-8E33-B43BA3047457}" srcOrd="1" destOrd="0" presId="urn:microsoft.com/office/officeart/2005/8/layout/pList1#1"/>
    <dgm:cxn modelId="{CFFC2F83-B4F3-48FB-BC45-090207E6762C}" type="presParOf" srcId="{2254DE49-CA06-45C1-AE1A-282EC5A6CBDC}" destId="{7CA65B2E-D2FF-47A4-9289-F089D974E50B}" srcOrd="21" destOrd="0" presId="urn:microsoft.com/office/officeart/2005/8/layout/pList1#1"/>
    <dgm:cxn modelId="{7DA4C15D-AC32-4FAC-AA42-9E39B85DB2F4}" type="presParOf" srcId="{2254DE49-CA06-45C1-AE1A-282EC5A6CBDC}" destId="{FD96A04A-24F8-4A0D-A4B1-F29183CF8A27}" srcOrd="22" destOrd="0" presId="urn:microsoft.com/office/officeart/2005/8/layout/pList1#1"/>
    <dgm:cxn modelId="{A30A8FDB-0552-48C0-81EE-BA07C74E3906}" type="presParOf" srcId="{FD96A04A-24F8-4A0D-A4B1-F29183CF8A27}" destId="{6A9DB5A3-2845-48F3-9C2A-B35724881E1F}" srcOrd="0" destOrd="0" presId="urn:microsoft.com/office/officeart/2005/8/layout/pList1#1"/>
    <dgm:cxn modelId="{F4FB036B-205C-4252-824C-75CEA93E79F9}" type="presParOf" srcId="{FD96A04A-24F8-4A0D-A4B1-F29183CF8A27}" destId="{1F0497B4-39C1-4D58-860D-8BC269E396C6}" srcOrd="1" destOrd="0" presId="urn:microsoft.com/office/officeart/2005/8/layout/pList1#1"/>
    <dgm:cxn modelId="{36FEF24C-1F54-4EC4-AFEE-0099DD057997}" type="presParOf" srcId="{2254DE49-CA06-45C1-AE1A-282EC5A6CBDC}" destId="{9E285264-33BF-4D1E-864B-7A9AD1007F69}" srcOrd="23" destOrd="0" presId="urn:microsoft.com/office/officeart/2005/8/layout/pList1#1"/>
    <dgm:cxn modelId="{6AE19390-54FF-464F-ADCC-C554A07852F7}" type="presParOf" srcId="{2254DE49-CA06-45C1-AE1A-282EC5A6CBDC}" destId="{3DBB6E76-2359-462F-A9FB-65AB32BA1E2E}" srcOrd="24" destOrd="0" presId="urn:microsoft.com/office/officeart/2005/8/layout/pList1#1"/>
    <dgm:cxn modelId="{89DA56EF-C87F-48AB-8398-4774E8B25538}" type="presParOf" srcId="{3DBB6E76-2359-462F-A9FB-65AB32BA1E2E}" destId="{39F8ECF8-18E2-4870-B6EE-44D7A1F63938}" srcOrd="0" destOrd="0" presId="urn:microsoft.com/office/officeart/2005/8/layout/pList1#1"/>
    <dgm:cxn modelId="{178CC9DC-749D-4361-9A5D-9D7B08ADFFFA}" type="presParOf" srcId="{3DBB6E76-2359-462F-A9FB-65AB32BA1E2E}" destId="{4DF96319-7B67-4C36-A427-A1EBAE28BA38}" srcOrd="1" destOrd="0" presId="urn:microsoft.com/office/officeart/2005/8/layout/pList1#1"/>
    <dgm:cxn modelId="{D4CAE065-754A-4BAD-9C10-0BCBA001714C}" type="presParOf" srcId="{2254DE49-CA06-45C1-AE1A-282EC5A6CBDC}" destId="{DA049572-DE84-41C0-BA73-15542EF51983}" srcOrd="25" destOrd="0" presId="urn:microsoft.com/office/officeart/2005/8/layout/pList1#1"/>
    <dgm:cxn modelId="{B223283F-C958-45B8-8B14-102B62E0F477}" type="presParOf" srcId="{2254DE49-CA06-45C1-AE1A-282EC5A6CBDC}" destId="{AC04C82C-1E15-42D4-8F81-CFB4A7921187}" srcOrd="26" destOrd="0" presId="urn:microsoft.com/office/officeart/2005/8/layout/pList1#1"/>
    <dgm:cxn modelId="{ADE3E4CB-7B03-47B2-906F-0A5E8DDB128F}" type="presParOf" srcId="{AC04C82C-1E15-42D4-8F81-CFB4A7921187}" destId="{FBFBEB0F-5D43-46F5-8552-B21FC83CEA12}" srcOrd="0" destOrd="0" presId="urn:microsoft.com/office/officeart/2005/8/layout/pList1#1"/>
    <dgm:cxn modelId="{7A6DDC99-EF76-428A-8EF1-3E550DD80FAA}" type="presParOf" srcId="{AC04C82C-1E15-42D4-8F81-CFB4A7921187}" destId="{42C8D5BF-A907-4400-B3CE-342778070DB5}"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D2921-1E78-429F-B692-C16BDBE74388}">
      <dsp:nvSpPr>
        <dsp:cNvPr id="0" name=""/>
        <dsp:cNvSpPr/>
      </dsp:nvSpPr>
      <dsp:spPr>
        <a:xfrm>
          <a:off x="302930" y="23441"/>
          <a:ext cx="1720385" cy="118534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8326D-3FFA-475E-A68B-78E8F27803BC}">
      <dsp:nvSpPr>
        <dsp:cNvPr id="0" name=""/>
        <dsp:cNvSpPr/>
      </dsp:nvSpPr>
      <dsp:spPr>
        <a:xfrm>
          <a:off x="302930" y="1208786"/>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N</a:t>
          </a:r>
          <a:r>
            <a:rPr lang="en-US" sz="1600" kern="1200" dirty="0" smtClean="0"/>
            <a:t>2</a:t>
          </a:r>
          <a:endParaRPr lang="en-US" sz="1600" kern="1200" dirty="0"/>
        </a:p>
      </dsp:txBody>
      <dsp:txXfrm>
        <a:off x="302930" y="1208786"/>
        <a:ext cx="1720385" cy="638262"/>
      </dsp:txXfrm>
    </dsp:sp>
    <dsp:sp modelId="{621DF9F7-65E5-433F-8AD0-504AA44139DA}">
      <dsp:nvSpPr>
        <dsp:cNvPr id="0" name=""/>
        <dsp:cNvSpPr/>
      </dsp:nvSpPr>
      <dsp:spPr>
        <a:xfrm>
          <a:off x="2195426" y="23441"/>
          <a:ext cx="1720385" cy="118534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8FDD0-57B3-46FE-8B91-AAFF0432F377}">
      <dsp:nvSpPr>
        <dsp:cNvPr id="0" name=""/>
        <dsp:cNvSpPr/>
      </dsp:nvSpPr>
      <dsp:spPr>
        <a:xfrm>
          <a:off x="2195426" y="1208786"/>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CO</a:t>
          </a:r>
          <a:r>
            <a:rPr lang="en-US" sz="1600" kern="1200" dirty="0" smtClean="0"/>
            <a:t>2</a:t>
          </a:r>
          <a:endParaRPr lang="en-US" sz="1600" kern="1200" dirty="0"/>
        </a:p>
      </dsp:txBody>
      <dsp:txXfrm>
        <a:off x="2195426" y="1208786"/>
        <a:ext cx="1720385" cy="638262"/>
      </dsp:txXfrm>
    </dsp:sp>
    <dsp:sp modelId="{81171157-00FC-4179-851F-6DF954AA0B9E}">
      <dsp:nvSpPr>
        <dsp:cNvPr id="0" name=""/>
        <dsp:cNvSpPr/>
      </dsp:nvSpPr>
      <dsp:spPr>
        <a:xfrm>
          <a:off x="4109315" y="23441"/>
          <a:ext cx="1677599" cy="118534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57C82-1E47-43A4-9A19-51C23B25AE43}">
      <dsp:nvSpPr>
        <dsp:cNvPr id="0" name=""/>
        <dsp:cNvSpPr/>
      </dsp:nvSpPr>
      <dsp:spPr>
        <a:xfrm>
          <a:off x="4087922" y="1208786"/>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WATER VAPOR</a:t>
          </a:r>
          <a:endParaRPr lang="en-US" sz="1800" kern="1200" dirty="0"/>
        </a:p>
      </dsp:txBody>
      <dsp:txXfrm>
        <a:off x="4087922" y="1208786"/>
        <a:ext cx="1720385" cy="638262"/>
      </dsp:txXfrm>
    </dsp:sp>
    <dsp:sp modelId="{58930AB3-FFBC-43CB-83F4-6D5663A967AD}">
      <dsp:nvSpPr>
        <dsp:cNvPr id="0" name=""/>
        <dsp:cNvSpPr/>
      </dsp:nvSpPr>
      <dsp:spPr>
        <a:xfrm>
          <a:off x="5980418" y="23441"/>
          <a:ext cx="1720385" cy="118534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32585-B513-480F-8852-245879E50F51}">
      <dsp:nvSpPr>
        <dsp:cNvPr id="0" name=""/>
        <dsp:cNvSpPr/>
      </dsp:nvSpPr>
      <dsp:spPr>
        <a:xfrm>
          <a:off x="5980418" y="1208786"/>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O</a:t>
          </a:r>
          <a:r>
            <a:rPr lang="en-US" sz="1600" kern="1200" dirty="0" smtClean="0"/>
            <a:t>2</a:t>
          </a:r>
          <a:endParaRPr lang="en-US" sz="1600" kern="1200" dirty="0"/>
        </a:p>
      </dsp:txBody>
      <dsp:txXfrm>
        <a:off x="5980418" y="1208786"/>
        <a:ext cx="1720385" cy="638262"/>
      </dsp:txXfrm>
    </dsp:sp>
    <dsp:sp modelId="{706CE1C8-78DA-4C37-BB19-92FC2D1FC225}">
      <dsp:nvSpPr>
        <dsp:cNvPr id="0" name=""/>
        <dsp:cNvSpPr/>
      </dsp:nvSpPr>
      <dsp:spPr>
        <a:xfrm>
          <a:off x="7872914" y="23441"/>
          <a:ext cx="1720385" cy="1185345"/>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47A6D-F796-49D7-BF5F-EF76439BDC85}">
      <dsp:nvSpPr>
        <dsp:cNvPr id="0" name=""/>
        <dsp:cNvSpPr/>
      </dsp:nvSpPr>
      <dsp:spPr>
        <a:xfrm>
          <a:off x="7872914" y="1208786"/>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CO</a:t>
          </a:r>
          <a:endParaRPr lang="en-US" sz="1800" kern="1200" dirty="0"/>
        </a:p>
      </dsp:txBody>
      <dsp:txXfrm>
        <a:off x="7872914" y="1208786"/>
        <a:ext cx="1720385" cy="638262"/>
      </dsp:txXfrm>
    </dsp:sp>
    <dsp:sp modelId="{A26A2BAB-D9F4-4CBC-8B22-6E9D02FFE6D4}">
      <dsp:nvSpPr>
        <dsp:cNvPr id="0" name=""/>
        <dsp:cNvSpPr/>
      </dsp:nvSpPr>
      <dsp:spPr>
        <a:xfrm>
          <a:off x="9821357" y="1764"/>
          <a:ext cx="1608491" cy="1272053"/>
        </a:xfrm>
        <a:prstGeom prst="roundRect">
          <a:avLst/>
        </a:prstGeom>
        <a:blipFill rotWithShape="1">
          <a:blip xmlns:r="http://schemas.openxmlformats.org/officeDocument/2006/relationships" r:embed="rId6"/>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1378D-916C-4C09-9256-68D9AEFA5CAB}">
      <dsp:nvSpPr>
        <dsp:cNvPr id="0" name=""/>
        <dsp:cNvSpPr/>
      </dsp:nvSpPr>
      <dsp:spPr>
        <a:xfrm>
          <a:off x="9765410" y="1230463"/>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NOX</a:t>
          </a:r>
          <a:endParaRPr lang="en-US" sz="1800" kern="1200" dirty="0"/>
        </a:p>
      </dsp:txBody>
      <dsp:txXfrm>
        <a:off x="9765410" y="1230463"/>
        <a:ext cx="1720385" cy="638262"/>
      </dsp:txXfrm>
    </dsp:sp>
    <dsp:sp modelId="{64145984-8916-43DF-A8FA-0E4F29E91A12}">
      <dsp:nvSpPr>
        <dsp:cNvPr id="0" name=""/>
        <dsp:cNvSpPr/>
      </dsp:nvSpPr>
      <dsp:spPr>
        <a:xfrm>
          <a:off x="303102" y="2080415"/>
          <a:ext cx="1720041" cy="1085195"/>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000" b="-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CAB48-16B7-4E39-B684-9BBA4FABBF73}">
      <dsp:nvSpPr>
        <dsp:cNvPr id="0" name=""/>
        <dsp:cNvSpPr/>
      </dsp:nvSpPr>
      <dsp:spPr>
        <a:xfrm>
          <a:off x="302930" y="3215685"/>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SO</a:t>
          </a:r>
          <a:r>
            <a:rPr lang="en-US" sz="1400" kern="1200" dirty="0" smtClean="0"/>
            <a:t>2</a:t>
          </a:r>
          <a:endParaRPr lang="en-US" sz="1400" kern="1200" dirty="0"/>
        </a:p>
      </dsp:txBody>
      <dsp:txXfrm>
        <a:off x="302930" y="3215685"/>
        <a:ext cx="1720385" cy="638262"/>
      </dsp:txXfrm>
    </dsp:sp>
    <dsp:sp modelId="{2FE77FD2-9D88-4519-9723-9D16F8993378}">
      <dsp:nvSpPr>
        <dsp:cNvPr id="0" name=""/>
        <dsp:cNvSpPr/>
      </dsp:nvSpPr>
      <dsp:spPr>
        <a:xfrm>
          <a:off x="2195426" y="2055377"/>
          <a:ext cx="1720385" cy="1185345"/>
        </a:xfrm>
        <a:prstGeom prst="round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4000" b="-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CED09-2CC4-47B3-B98A-B5C120C733B3}">
      <dsp:nvSpPr>
        <dsp:cNvPr id="0" name=""/>
        <dsp:cNvSpPr/>
      </dsp:nvSpPr>
      <dsp:spPr>
        <a:xfrm>
          <a:off x="2195426" y="3240723"/>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H</a:t>
          </a:r>
          <a:r>
            <a:rPr lang="en-US" sz="1600" kern="1200" dirty="0" smtClean="0"/>
            <a:t>2</a:t>
          </a:r>
          <a:r>
            <a:rPr lang="en-US" sz="1900" kern="1200" dirty="0" smtClean="0"/>
            <a:t>S</a:t>
          </a:r>
          <a:endParaRPr lang="en-US" sz="1900" kern="1200" dirty="0"/>
        </a:p>
      </dsp:txBody>
      <dsp:txXfrm>
        <a:off x="2195426" y="3240723"/>
        <a:ext cx="1720385" cy="638262"/>
      </dsp:txXfrm>
    </dsp:sp>
    <dsp:sp modelId="{82EB936E-37B9-413D-A50E-9F2E50ECFCE8}">
      <dsp:nvSpPr>
        <dsp:cNvPr id="0" name=""/>
        <dsp:cNvSpPr/>
      </dsp:nvSpPr>
      <dsp:spPr>
        <a:xfrm>
          <a:off x="4087922" y="2055377"/>
          <a:ext cx="1720385" cy="1185345"/>
        </a:xfrm>
        <a:prstGeom prst="round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22000" b="-2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EF232-D35D-4248-8D1B-8B318F8B0AEC}">
      <dsp:nvSpPr>
        <dsp:cNvPr id="0" name=""/>
        <dsp:cNvSpPr/>
      </dsp:nvSpPr>
      <dsp:spPr>
        <a:xfrm>
          <a:off x="4087922" y="3240723"/>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C</a:t>
          </a:r>
          <a:r>
            <a:rPr lang="en-US" sz="1200" kern="1200" dirty="0" smtClean="0"/>
            <a:t>X</a:t>
          </a:r>
          <a:r>
            <a:rPr lang="en-US" sz="1900" kern="1200" dirty="0" smtClean="0"/>
            <a:t>H</a:t>
          </a:r>
          <a:r>
            <a:rPr lang="en-US" sz="1200" kern="1200" dirty="0" smtClean="0"/>
            <a:t>Y</a:t>
          </a:r>
          <a:endParaRPr lang="en-US" sz="1200" kern="1200" dirty="0"/>
        </a:p>
      </dsp:txBody>
      <dsp:txXfrm>
        <a:off x="4087922" y="3240723"/>
        <a:ext cx="1720385" cy="638262"/>
      </dsp:txXfrm>
    </dsp:sp>
    <dsp:sp modelId="{25E79C7C-B43C-4FCA-8DDB-A8937EE0B26E}">
      <dsp:nvSpPr>
        <dsp:cNvPr id="0" name=""/>
        <dsp:cNvSpPr/>
      </dsp:nvSpPr>
      <dsp:spPr>
        <a:xfrm>
          <a:off x="5980418" y="2055377"/>
          <a:ext cx="1720385" cy="1185345"/>
        </a:xfrm>
        <a:prstGeom prst="round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14000" b="-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C18DE-2F40-4E58-A572-B5C9DE1BFB86}">
      <dsp:nvSpPr>
        <dsp:cNvPr id="0" name=""/>
        <dsp:cNvSpPr/>
      </dsp:nvSpPr>
      <dsp:spPr>
        <a:xfrm>
          <a:off x="5980418" y="3240723"/>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HCN</a:t>
          </a:r>
          <a:endParaRPr lang="en-US" sz="1800" kern="1200" dirty="0"/>
        </a:p>
      </dsp:txBody>
      <dsp:txXfrm>
        <a:off x="5980418" y="3240723"/>
        <a:ext cx="1720385" cy="638262"/>
      </dsp:txXfrm>
    </dsp:sp>
    <dsp:sp modelId="{9E308537-5629-4768-88BB-25C8D5B57549}">
      <dsp:nvSpPr>
        <dsp:cNvPr id="0" name=""/>
        <dsp:cNvSpPr/>
      </dsp:nvSpPr>
      <dsp:spPr>
        <a:xfrm>
          <a:off x="7872914" y="2040765"/>
          <a:ext cx="1720385" cy="1243794"/>
        </a:xfrm>
        <a:prstGeom prst="round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t="-10000" b="-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6765E-15CE-489D-8E33-B43BA3047457}">
      <dsp:nvSpPr>
        <dsp:cNvPr id="0" name=""/>
        <dsp:cNvSpPr/>
      </dsp:nvSpPr>
      <dsp:spPr>
        <a:xfrm>
          <a:off x="7872914" y="3255335"/>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NH</a:t>
          </a:r>
          <a:r>
            <a:rPr lang="en-US" sz="1600" kern="1200" dirty="0" smtClean="0"/>
            <a:t>3</a:t>
          </a:r>
          <a:endParaRPr lang="en-US" sz="1600" kern="1200" dirty="0"/>
        </a:p>
      </dsp:txBody>
      <dsp:txXfrm>
        <a:off x="7872914" y="3255335"/>
        <a:ext cx="1720385" cy="638262"/>
      </dsp:txXfrm>
    </dsp:sp>
    <dsp:sp modelId="{6A9DB5A3-2845-48F3-9C2A-B35724881E1F}">
      <dsp:nvSpPr>
        <dsp:cNvPr id="0" name=""/>
        <dsp:cNvSpPr/>
      </dsp:nvSpPr>
      <dsp:spPr>
        <a:xfrm>
          <a:off x="9765410" y="2055377"/>
          <a:ext cx="1720385" cy="1185345"/>
        </a:xfrm>
        <a:prstGeom prst="round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497B4-39C1-4D58-860D-8BC269E396C6}">
      <dsp:nvSpPr>
        <dsp:cNvPr id="0" name=""/>
        <dsp:cNvSpPr/>
      </dsp:nvSpPr>
      <dsp:spPr>
        <a:xfrm>
          <a:off x="9765410" y="3240723"/>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HCL</a:t>
          </a:r>
          <a:endParaRPr lang="en-US" sz="1800" kern="1200" dirty="0"/>
        </a:p>
      </dsp:txBody>
      <dsp:txXfrm>
        <a:off x="9765410" y="3240723"/>
        <a:ext cx="1720385" cy="638262"/>
      </dsp:txXfrm>
    </dsp:sp>
    <dsp:sp modelId="{39F8ECF8-18E2-4870-B6EE-44D7A1F63938}">
      <dsp:nvSpPr>
        <dsp:cNvPr id="0" name=""/>
        <dsp:cNvSpPr/>
      </dsp:nvSpPr>
      <dsp:spPr>
        <a:xfrm>
          <a:off x="5581492" y="4140509"/>
          <a:ext cx="1720385" cy="1185345"/>
        </a:xfrm>
        <a:prstGeom prst="roundRect">
          <a:avLst/>
        </a:prstGeom>
        <a:blipFill>
          <a:blip xmlns:r="http://schemas.openxmlformats.org/officeDocument/2006/relationships" r:embed="rId13">
            <a:extLst>
              <a:ext uri="{28A0092B-C50C-407E-A947-70E740481C1C}">
                <a14:useLocalDpi xmlns:a14="http://schemas.microsoft.com/office/drawing/2010/main" val="0"/>
              </a:ext>
            </a:extLst>
          </a:blip>
          <a:srcRect/>
          <a:stretch>
            <a:fillRect t="-4000" b="-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96319-7B67-4C36-A427-A1EBAE28BA38}">
      <dsp:nvSpPr>
        <dsp:cNvPr id="0" name=""/>
        <dsp:cNvSpPr/>
      </dsp:nvSpPr>
      <dsp:spPr>
        <a:xfrm>
          <a:off x="5561931" y="5338876"/>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DUST, SOOT</a:t>
          </a:r>
          <a:endParaRPr lang="en-US" sz="1800" kern="1200" dirty="0"/>
        </a:p>
      </dsp:txBody>
      <dsp:txXfrm>
        <a:off x="5561931" y="5338876"/>
        <a:ext cx="1720385" cy="638262"/>
      </dsp:txXfrm>
    </dsp:sp>
    <dsp:sp modelId="{FBFBEB0F-5D43-46F5-8552-B21FC83CEA12}">
      <dsp:nvSpPr>
        <dsp:cNvPr id="0" name=""/>
        <dsp:cNvSpPr/>
      </dsp:nvSpPr>
      <dsp:spPr>
        <a:xfrm flipH="1">
          <a:off x="2889213" y="3965617"/>
          <a:ext cx="1876561" cy="1534856"/>
        </a:xfrm>
        <a:prstGeom prst="roundRect">
          <a:avLst/>
        </a:prstGeom>
        <a:blipFill>
          <a:blip xmlns:r="http://schemas.openxmlformats.org/officeDocument/2006/relationships" r:embed="rId14">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8D5BF-A907-4400-B3CE-342778070DB5}">
      <dsp:nvSpPr>
        <dsp:cNvPr id="0" name=""/>
        <dsp:cNvSpPr/>
      </dsp:nvSpPr>
      <dsp:spPr>
        <a:xfrm>
          <a:off x="2904249" y="5325715"/>
          <a:ext cx="1720385" cy="638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t>HF</a:t>
          </a:r>
          <a:endParaRPr lang="en-US" sz="1800" kern="1200" dirty="0"/>
        </a:p>
      </dsp:txBody>
      <dsp:txXfrm>
        <a:off x="2904249" y="5325715"/>
        <a:ext cx="1720385" cy="638262"/>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172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314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308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1180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873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548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479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0446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381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242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05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313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240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616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286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322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159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701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31-Aug-20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46984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hyperlink" Target="https://fa.wikipedia.org/wiki/%D8%A7%D8%B3%DB%8C%D8%AF_%D9%86%DB%8C%D8%AA%D8%B1%DB%8C%DA%A9" TargetMode="External"/><Relationship Id="rId3" Type="http://schemas.openxmlformats.org/officeDocument/2006/relationships/hyperlink" Target="https://fa.wikipedia.org/wiki/%D9%81%D8%B1%D9%85%D9%88%D9%84_%D8%B4%DB%8C%D9%85%DB%8C%D8%A7%DB%8C%DB%8C" TargetMode="External"/><Relationship Id="rId7" Type="http://schemas.openxmlformats.org/officeDocument/2006/relationships/hyperlink" Target="https://fa.wikipedia.org/wiki/%D8%B3%D9%88%D8%AE%D8%AA%E2%80%8C%D9%87%D8%A7%DB%8C_%D9%81%D8%B3%DB%8C%D9%84%DB%8C" TargetMode="External"/><Relationship Id="rId2" Type="http://schemas.openxmlformats.org/officeDocument/2006/relationships/hyperlink" Target="https://fa.wikipedia.org/wiki/%D8%B2%D8%A8%D8%A7%D9%86_%D8%A7%D9%86%DA%AF%D9%84%DB%8C%D8%B3%DB%8C" TargetMode="External"/><Relationship Id="rId1" Type="http://schemas.openxmlformats.org/officeDocument/2006/relationships/slideLayout" Target="../slideLayouts/slideLayout2.xml"/><Relationship Id="rId6" Type="http://schemas.openxmlformats.org/officeDocument/2006/relationships/hyperlink" Target="https://fa.wikipedia.org/wiki/%D8%A2%D9%84%D8%A7%DB%8C%D9%86%D8%AF%D9%87%E2%80%8C%D9%87%D8%A7%DB%8C_%D9%87%D9%88%D8%A7" TargetMode="External"/><Relationship Id="rId5" Type="http://schemas.openxmlformats.org/officeDocument/2006/relationships/hyperlink" Target="https://fa.wikipedia.org/wiki/%D8%AC%D8%B1%D9%85_%D9%85%D9%88%D9%84%DB%8C" TargetMode="External"/><Relationship Id="rId10" Type="http://schemas.openxmlformats.org/officeDocument/2006/relationships/hyperlink" Target="https://fa.wikipedia.org/wiki/%D8%A7%D8%AB%D8%B1_%DA%AF%D9%84%D8%AE%D8%A7%D9%86%D9%87%E2%80%8C%D8%A7%DB%8C" TargetMode="External"/><Relationship Id="rId4" Type="http://schemas.openxmlformats.org/officeDocument/2006/relationships/hyperlink" Target="https://fa.wikipedia.org/wiki/%D8%AA%D8%B1%DA%A9%DB%8C%D8%A8_%D8%B4%DB%8C%D9%85%DB%8C%D8%A7%DB%8C%DB%8C" TargetMode="External"/><Relationship Id="rId9" Type="http://schemas.openxmlformats.org/officeDocument/2006/relationships/hyperlink" Target="https://fa.wikipedia.org/wiki/%D9%85%D9%87%E2%80%8C%D8%AF%D9%88%D8%A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ariangas.com/products/pure-gases/24.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riangas.com/products/pure-gases/24.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riangas.com/products/pure-gases/24.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a.wikipedia.org/wiki/%D9%87%DB%8C%D8%AF%D8%B1%D9%88%DA%98%D9%86_%D8%B3%DB%8C%D8%A7%D9%86%DB%8C%D8%AF#cite_note-Ullmann-6" TargetMode="External"/><Relationship Id="rId2" Type="http://schemas.openxmlformats.org/officeDocument/2006/relationships/hyperlink" Target="https://fa.wikipedia.org/wiki/%D8%AA%D8%B1%DA%A9%DB%8C%D8%A8_%D9%85%D8%B9%D8%AF%D9%86%DB%8C" TargetMode="External"/><Relationship Id="rId1" Type="http://schemas.openxmlformats.org/officeDocument/2006/relationships/slideLayout" Target="../slideLayouts/slideLayout2.xml"/><Relationship Id="rId6" Type="http://schemas.openxmlformats.org/officeDocument/2006/relationships/hyperlink" Target="https://fa.wikipedia.org/wiki/%D8%B3%D9%85" TargetMode="External"/><Relationship Id="rId5" Type="http://schemas.openxmlformats.org/officeDocument/2006/relationships/hyperlink" Target="https://fa.wikipedia.org/wiki/%D8%B1%D9%86%DA%AF" TargetMode="External"/><Relationship Id="rId4" Type="http://schemas.openxmlformats.org/officeDocument/2006/relationships/hyperlink" Target="https://fa.wikipedia.org/wiki/%D9%81%D8%B1%D9%85%D9%88%D9%84_%D8%B4%DB%8C%D9%85%DB%8C%D8%A7%DB%8C%DB%8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a.wikipedia.org/wiki/%D9%81%D8%B1%D8%A7%DB%8C%D9%86%D8%AF_%D9%87%D8%A7%D8%A8%D8%B1" TargetMode="External"/><Relationship Id="rId2" Type="http://schemas.openxmlformats.org/officeDocument/2006/relationships/hyperlink" Target="http://www.ariangas.com/products/pure-gases/14.htm" TargetMode="External"/><Relationship Id="rId1" Type="http://schemas.openxmlformats.org/officeDocument/2006/relationships/slideLayout" Target="../slideLayouts/slideLayout2.xml"/><Relationship Id="rId4" Type="http://schemas.openxmlformats.org/officeDocument/2006/relationships/hyperlink" Target="https://fa.wikipedia.org/wiki/%DA%A9%D8%A7%D8%AA%D8%A7%D9%84%DB%8C%D8%B2%DA%AF%D8%B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a.wikipedia.org/wiki/%D9%81%D9%84%D9%88%D8%A6%D9%88%D8%B1" TargetMode="External"/><Relationship Id="rId2" Type="http://schemas.openxmlformats.org/officeDocument/2006/relationships/hyperlink" Target="https://fa.wikipedia.org/w/index.php?title=%D9%87%DB%8C%D8%AF%D8%B1%D9%88%DA%98%D9%86_%D9%87%D8%A7%D9%84%DB%8C%D8%AF&amp;action=edit&amp;redlink=1" TargetMode="External"/><Relationship Id="rId1" Type="http://schemas.openxmlformats.org/officeDocument/2006/relationships/slideLayout" Target="../slideLayouts/slideLayout2.xml"/><Relationship Id="rId5" Type="http://schemas.openxmlformats.org/officeDocument/2006/relationships/hyperlink" Target="https://fa.wikipedia.org/w/index.php?title=%D8%AE%D9%88%D8%B1%D9%86%D8%AF%DA%AF%DB%8C&amp;action=edit&amp;redlink=1" TargetMode="External"/><Relationship Id="rId4" Type="http://schemas.openxmlformats.org/officeDocument/2006/relationships/hyperlink" Target="https://fa.wikipedia.org/wiki/%D9%87%DB%8C%D8%AF%D8%B1%D9%88%D9%81%D9%84%D9%88%D8%B1%DB%8C%DA%A9_%D8%A7%D8%B3%DB%8C%D8%A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n.wikipedia.org/wiki/Nondispersive_infrared_sensor"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riangas.com/products/pure-gases/35.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fa.wikipedia.org/wiki/%D8%B2%D8%A8%D8%A7%D9%86_%D8%A7%D9%86%DA%AF%D9%84%DB%8C%D8%B3%DB%8C" TargetMode="External"/><Relationship Id="rId3" Type="http://schemas.openxmlformats.org/officeDocument/2006/relationships/hyperlink" Target="https://fa.wikipedia.org/wiki/%D8%B3%D9%88%D8%AE%D8%AA_%D9%81%D8%B3%DB%8C%D9%84%DB%8C" TargetMode="External"/><Relationship Id="rId7" Type="http://schemas.openxmlformats.org/officeDocument/2006/relationships/hyperlink" Target="https://fa.wikipedia.org/wiki/%D9%BE%D8%A7%D8%AA%D9%88%D9%84%D9%88%DA%98%DB%8C" TargetMode="External"/><Relationship Id="rId2" Type="http://schemas.openxmlformats.org/officeDocument/2006/relationships/hyperlink" Target="https://fa.wikipedia.org/wiki/%D9%86%DB%8C%D8%B1%D9%88%DA%AF%D8%A7%D9%87" TargetMode="External"/><Relationship Id="rId1" Type="http://schemas.openxmlformats.org/officeDocument/2006/relationships/slideLayout" Target="../slideLayouts/slideLayout2.xml"/><Relationship Id="rId6" Type="http://schemas.openxmlformats.org/officeDocument/2006/relationships/hyperlink" Target="https://fa.wikipedia.org/wiki/%D9%81%DB%8C%D8%B2%DB%8C%D9%88%D9%84%D9%88%DA%98%DB%8C" TargetMode="External"/><Relationship Id="rId5" Type="http://schemas.openxmlformats.org/officeDocument/2006/relationships/hyperlink" Target="https://fa.wikipedia.org/wiki/%D9%86%D8%B4%D8%A7%D9%86%D9%87%E2%80%8C%DA%AF%D8%B0%D8%A7%D8%B1%DB%8C_%DB%8C%D8%A7%D8%AE%D8%AA%D9%87" TargetMode="External"/><Relationship Id="rId10" Type="http://schemas.openxmlformats.org/officeDocument/2006/relationships/hyperlink" Target="https://fa.wikipedia.org/wiki/%DA%A9%D8%A8%D8%AF" TargetMode="External"/><Relationship Id="rId4" Type="http://schemas.openxmlformats.org/officeDocument/2006/relationships/hyperlink" Target="https://fa.wikipedia.org/wiki/%D9%BE%D8%B3%D8%AA%D8%A7%D9%86%D8%AF%D8%A7%D8%B1%D8%A7%D9%86" TargetMode="External"/><Relationship Id="rId9" Type="http://schemas.openxmlformats.org/officeDocument/2006/relationships/hyperlink" Target="https://fa.wikipedia.org/wiki/%D9%86%DB%8C%D9%85%D9%87%E2%80%8C%D8%B9%D9%85%D8%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501108" y="108471"/>
            <a:ext cx="6510735" cy="1810680"/>
          </a:xfrm>
          <a:prstGeom prst="rect">
            <a:avLst/>
          </a:prstGeom>
        </p:spPr>
        <p:txBody>
          <a:bodyP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9600" b="1" dirty="0" smtClean="0">
                <a:solidFill>
                  <a:schemeClr val="bg1"/>
                </a:solidFill>
                <a:latin typeface="Stencil" panose="040409050D0802020404" pitchFamily="82" charset="0"/>
                <a:cs typeface="Times New Roman" panose="02020603050405020304" pitchFamily="18" charset="0"/>
              </a:rPr>
              <a:t>Flue gas</a:t>
            </a:r>
            <a:endParaRPr lang="en-US" sz="9600" b="1" dirty="0">
              <a:solidFill>
                <a:schemeClr val="bg1"/>
              </a:solidFill>
              <a:latin typeface="Stencil" panose="040409050D0802020404" pitchFamily="82" charset="0"/>
              <a:cs typeface="Times New Roman" panose="02020603050405020304" pitchFamily="18" charset="0"/>
            </a:endParaRPr>
          </a:p>
        </p:txBody>
      </p:sp>
    </p:spTree>
    <p:extLst>
      <p:ext uri="{BB962C8B-B14F-4D97-AF65-F5344CB8AC3E}">
        <p14:creationId xmlns:p14="http://schemas.microsoft.com/office/powerpoint/2010/main" val="340164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7" y="1305943"/>
            <a:ext cx="11436440" cy="4195481"/>
          </a:xfrm>
        </p:spPr>
        <p:txBody>
          <a:bodyPr/>
          <a:lstStyle/>
          <a:p>
            <a:pPr marL="0" indent="0" algn="r" rtl="1">
              <a:lnSpc>
                <a:spcPct val="150000"/>
              </a:lnSpc>
              <a:buNone/>
            </a:pPr>
            <a:r>
              <a:rPr lang="fa-IR" b="1" dirty="0" smtClean="0">
                <a:cs typeface="B Nazanin" panose="00000400000000000000" pitchFamily="2" charset="-78"/>
              </a:rPr>
              <a:t>نیتروژن </a:t>
            </a:r>
            <a:r>
              <a:rPr lang="fa-IR" b="1" dirty="0">
                <a:cs typeface="B Nazanin" panose="00000400000000000000" pitchFamily="2" charset="-78"/>
              </a:rPr>
              <a:t>دی‌اکسید</a:t>
            </a:r>
            <a:r>
              <a:rPr lang="fa-IR" dirty="0">
                <a:cs typeface="B Nazanin" panose="00000400000000000000" pitchFamily="2" charset="-78"/>
              </a:rPr>
              <a:t> (به </a:t>
            </a:r>
            <a:r>
              <a:rPr lang="fa-IR" dirty="0">
                <a:cs typeface="B Nazanin" panose="00000400000000000000" pitchFamily="2" charset="-78"/>
                <a:hlinkClick r:id="rId2" tooltip="زبان انگلیسی"/>
              </a:rPr>
              <a:t>انگلیسی</a:t>
            </a:r>
            <a:r>
              <a:rPr lang="fa-IR" dirty="0">
                <a:cs typeface="B Nazanin" panose="00000400000000000000" pitchFamily="2" charset="-78"/>
              </a:rPr>
              <a:t>: </a:t>
            </a:r>
            <a:r>
              <a:rPr lang="en-US" dirty="0">
                <a:cs typeface="B Nazanin" panose="00000400000000000000" pitchFamily="2" charset="-78"/>
              </a:rPr>
              <a:t>Nitrogen dioxide) </a:t>
            </a:r>
            <a:r>
              <a:rPr lang="fa-IR" dirty="0" smtClean="0">
                <a:cs typeface="B Nazanin" panose="00000400000000000000" pitchFamily="2" charset="-78"/>
              </a:rPr>
              <a:t>) </a:t>
            </a:r>
          </a:p>
          <a:p>
            <a:pPr marL="0" indent="0" algn="r" rtl="1">
              <a:lnSpc>
                <a:spcPct val="150000"/>
              </a:lnSpc>
              <a:buNone/>
            </a:pPr>
            <a:r>
              <a:rPr lang="fa-IR" dirty="0" smtClean="0">
                <a:cs typeface="B Nazanin" panose="00000400000000000000" pitchFamily="2" charset="-78"/>
              </a:rPr>
              <a:t>با</a:t>
            </a:r>
            <a:r>
              <a:rPr lang="fa-IR" dirty="0">
                <a:cs typeface="B Nazanin" panose="00000400000000000000" pitchFamily="2" charset="-78"/>
              </a:rPr>
              <a:t> </a:t>
            </a:r>
            <a:r>
              <a:rPr lang="fa-IR" dirty="0">
                <a:cs typeface="B Nazanin" panose="00000400000000000000" pitchFamily="2" charset="-78"/>
                <a:hlinkClick r:id="rId3" tooltip="فرمول شیمیایی"/>
              </a:rPr>
              <a:t>فرمول شیمیایی</a:t>
            </a:r>
            <a:r>
              <a:rPr lang="fa-IR" dirty="0">
                <a:cs typeface="B Nazanin" panose="00000400000000000000" pitchFamily="2" charset="-78"/>
              </a:rPr>
              <a:t> </a:t>
            </a:r>
            <a:r>
              <a:rPr lang="en-US" dirty="0" smtClean="0">
                <a:cs typeface="B Nazanin" panose="00000400000000000000" pitchFamily="2" charset="-78"/>
              </a:rPr>
              <a:t>NO</a:t>
            </a:r>
            <a:r>
              <a:rPr lang="en-US" baseline="-25000" dirty="0" smtClean="0">
                <a:cs typeface="B Nazanin" panose="00000400000000000000" pitchFamily="2" charset="-78"/>
              </a:rPr>
              <a:t>2</a:t>
            </a:r>
            <a:r>
              <a:rPr lang="en-US" baseline="30000" dirty="0">
                <a:cs typeface="B Nazanin" panose="00000400000000000000" pitchFamily="2" charset="-78"/>
              </a:rPr>
              <a:t> </a:t>
            </a:r>
            <a:r>
              <a:rPr lang="fa-IR" dirty="0">
                <a:cs typeface="B Nazanin" panose="00000400000000000000" pitchFamily="2" charset="-78"/>
              </a:rPr>
              <a:t> یک </a:t>
            </a:r>
            <a:r>
              <a:rPr lang="fa-IR" dirty="0">
                <a:cs typeface="B Nazanin" panose="00000400000000000000" pitchFamily="2" charset="-78"/>
                <a:hlinkClick r:id="rId4" tooltip="ترکیب شیمیایی"/>
              </a:rPr>
              <a:t>ترکیب شیمیایی</a:t>
            </a:r>
            <a:r>
              <a:rPr lang="fa-IR" dirty="0">
                <a:cs typeface="B Nazanin" panose="00000400000000000000" pitchFamily="2" charset="-78"/>
              </a:rPr>
              <a:t> با  </a:t>
            </a:r>
            <a:r>
              <a:rPr lang="fa-IR" dirty="0">
                <a:cs typeface="B Nazanin" panose="00000400000000000000" pitchFamily="2" charset="-78"/>
                <a:hlinkClick r:id="rId5" tooltip="جرم مولی"/>
              </a:rPr>
              <a:t>جرم مولی</a:t>
            </a:r>
            <a:r>
              <a:rPr lang="fa-IR" dirty="0">
                <a:cs typeface="B Nazanin" panose="00000400000000000000" pitchFamily="2" charset="-78"/>
              </a:rPr>
              <a:t> </a:t>
            </a:r>
            <a:r>
              <a:rPr lang="fa-IR" dirty="0" smtClean="0">
                <a:cs typeface="B Nazanin" panose="00000400000000000000" pitchFamily="2" charset="-78"/>
              </a:rPr>
              <a:t> </a:t>
            </a:r>
            <a:r>
              <a:rPr lang="fa-IR" dirty="0">
                <a:cs typeface="B Nazanin" panose="00000400000000000000" pitchFamily="2" charset="-78"/>
              </a:rPr>
              <a:t>۴۶٫۰۰۵۵ </a:t>
            </a:r>
            <a:r>
              <a:rPr lang="en-US" dirty="0">
                <a:cs typeface="B Nazanin" panose="00000400000000000000" pitchFamily="2" charset="-78"/>
              </a:rPr>
              <a:t>g/</a:t>
            </a:r>
            <a:r>
              <a:rPr lang="en-US" dirty="0" err="1">
                <a:cs typeface="B Nazanin" panose="00000400000000000000" pitchFamily="2" charset="-78"/>
              </a:rPr>
              <a:t>mol</a:t>
            </a:r>
            <a:r>
              <a:rPr lang="en-US" dirty="0">
                <a:cs typeface="B Nazanin" panose="00000400000000000000" pitchFamily="2" charset="-78"/>
              </a:rPr>
              <a:t> </a:t>
            </a:r>
            <a:r>
              <a:rPr lang="fa-IR" dirty="0">
                <a:cs typeface="B Nazanin" panose="00000400000000000000" pitchFamily="2" charset="-78"/>
              </a:rPr>
              <a:t>می‌باشد. این گاز به رنگ قهوه‌ای سرخ‌فام است و سمی و بویی بسیار تند و زننده دارد.</a:t>
            </a:r>
          </a:p>
          <a:p>
            <a:pPr marL="0" indent="0" algn="r" rtl="1">
              <a:lnSpc>
                <a:spcPct val="150000"/>
              </a:lnSpc>
              <a:buNone/>
            </a:pPr>
            <a:r>
              <a:rPr lang="fa-IR" dirty="0">
                <a:cs typeface="B Nazanin" panose="00000400000000000000" pitchFamily="2" charset="-78"/>
              </a:rPr>
              <a:t>دی‌اکسید </a:t>
            </a:r>
            <a:r>
              <a:rPr lang="fa-IR" dirty="0" smtClean="0">
                <a:cs typeface="B Nazanin" panose="00000400000000000000" pitchFamily="2" charset="-78"/>
              </a:rPr>
              <a:t>نیــتروژن </a:t>
            </a:r>
            <a:r>
              <a:rPr lang="fa-IR" dirty="0">
                <a:cs typeface="B Nazanin" panose="00000400000000000000" pitchFamily="2" charset="-78"/>
              </a:rPr>
              <a:t>از مهمترین </a:t>
            </a:r>
            <a:r>
              <a:rPr lang="fa-IR" dirty="0">
                <a:cs typeface="B Nazanin" panose="00000400000000000000" pitchFamily="2" charset="-78"/>
                <a:hlinkClick r:id="rId6" tooltip="آلاینده‌های هوا"/>
              </a:rPr>
              <a:t>آلاینده‌های هوا</a:t>
            </a:r>
            <a:r>
              <a:rPr lang="fa-IR" dirty="0">
                <a:cs typeface="B Nazanin" panose="00000400000000000000" pitchFamily="2" charset="-78"/>
              </a:rPr>
              <a:t> به شمار می رود. </a:t>
            </a:r>
            <a:r>
              <a:rPr lang="fa-IR" dirty="0" smtClean="0">
                <a:cs typeface="B Nazanin" panose="00000400000000000000" pitchFamily="2" charset="-78"/>
              </a:rPr>
              <a:t>هـر </a:t>
            </a:r>
            <a:r>
              <a:rPr lang="fa-IR" dirty="0">
                <a:cs typeface="B Nazanin" panose="00000400000000000000" pitchFamily="2" charset="-78"/>
              </a:rPr>
              <a:t>سال میلیون‌ها </a:t>
            </a:r>
            <a:r>
              <a:rPr lang="fa-IR" dirty="0" smtClean="0">
                <a:cs typeface="B Nazanin" panose="00000400000000000000" pitchFamily="2" charset="-78"/>
              </a:rPr>
              <a:t>تــن </a:t>
            </a:r>
            <a:r>
              <a:rPr lang="fa-IR" dirty="0">
                <a:cs typeface="B Nazanin" panose="00000400000000000000" pitchFamily="2" charset="-78"/>
              </a:rPr>
              <a:t>از این گاز در اثر فعالیت‌های </a:t>
            </a:r>
            <a:r>
              <a:rPr lang="fa-IR" dirty="0" smtClean="0">
                <a:cs typeface="B Nazanin" panose="00000400000000000000" pitchFamily="2" charset="-78"/>
              </a:rPr>
              <a:t>انسانــی </a:t>
            </a:r>
            <a:r>
              <a:rPr lang="fa-IR" dirty="0">
                <a:cs typeface="B Nazanin" panose="00000400000000000000" pitchFamily="2" charset="-78"/>
              </a:rPr>
              <a:t>به </a:t>
            </a:r>
            <a:r>
              <a:rPr lang="fa-IR" dirty="0" smtClean="0">
                <a:cs typeface="B Nazanin" panose="00000400000000000000" pitchFamily="2" charset="-78"/>
              </a:rPr>
              <a:t>ویـژه مصرف </a:t>
            </a:r>
            <a:r>
              <a:rPr lang="fa-IR" dirty="0" smtClean="0">
                <a:cs typeface="B Nazanin" panose="00000400000000000000" pitchFamily="2" charset="-78"/>
                <a:hlinkClick r:id="rId7" tooltip="سوخت‌های فسیلی"/>
              </a:rPr>
              <a:t>سوخت‌های </a:t>
            </a:r>
            <a:r>
              <a:rPr lang="fa-IR" dirty="0">
                <a:cs typeface="B Nazanin" panose="00000400000000000000" pitchFamily="2" charset="-78"/>
                <a:hlinkClick r:id="rId7" tooltip="سوخت‌های فسیلی"/>
              </a:rPr>
              <a:t>فسیلی</a:t>
            </a:r>
            <a:r>
              <a:rPr lang="fa-IR" dirty="0">
                <a:cs typeface="B Nazanin" panose="00000400000000000000" pitchFamily="2" charset="-78"/>
              </a:rPr>
              <a:t> تولید می‌شود. دی‌اکسید </a:t>
            </a:r>
            <a:r>
              <a:rPr lang="fa-IR" dirty="0" smtClean="0">
                <a:cs typeface="B Nazanin" panose="00000400000000000000" pitchFamily="2" charset="-78"/>
              </a:rPr>
              <a:t>نیـــتروژن </a:t>
            </a:r>
            <a:r>
              <a:rPr lang="fa-IR" dirty="0">
                <a:cs typeface="B Nazanin" panose="00000400000000000000" pitchFamily="2" charset="-78"/>
              </a:rPr>
              <a:t>در ترکیب با هوای مرطوب تولید </a:t>
            </a:r>
            <a:r>
              <a:rPr lang="fa-IR" dirty="0">
                <a:cs typeface="B Nazanin" panose="00000400000000000000" pitchFamily="2" charset="-78"/>
                <a:hlinkClick r:id="rId8" tooltip="اسید نیتریک"/>
              </a:rPr>
              <a:t>اسید نیتریک</a:t>
            </a:r>
            <a:r>
              <a:rPr lang="fa-IR" dirty="0">
                <a:cs typeface="B Nazanin" panose="00000400000000000000" pitchFamily="2" charset="-78"/>
              </a:rPr>
              <a:t> </a:t>
            </a:r>
            <a:r>
              <a:rPr lang="fa-IR" dirty="0" smtClean="0">
                <a:cs typeface="B Nazanin" panose="00000400000000000000" pitchFamily="2" charset="-78"/>
              </a:rPr>
              <a:t>مـی‌کند </a:t>
            </a:r>
            <a:r>
              <a:rPr lang="fa-IR" dirty="0">
                <a:cs typeface="B Nazanin" panose="00000400000000000000" pitchFamily="2" charset="-78"/>
              </a:rPr>
              <a:t>که موجب پوسیدگی شدید فلزات می‌شود. همچنین در غلظت‌های بالا باعث ایجاد </a:t>
            </a:r>
            <a:r>
              <a:rPr lang="fa-IR" dirty="0">
                <a:cs typeface="B Nazanin" panose="00000400000000000000" pitchFamily="2" charset="-78"/>
                <a:hlinkClick r:id="rId9" tooltip="مه‌دود"/>
              </a:rPr>
              <a:t>مه‌دود</a:t>
            </a:r>
            <a:r>
              <a:rPr lang="fa-IR" dirty="0">
                <a:cs typeface="B Nazanin" panose="00000400000000000000" pitchFamily="2" charset="-78"/>
              </a:rPr>
              <a:t> شده و میدان دید را به شدت کاهش می‌دهد و بر رشد گیاهان اثر منفی شدید دارد. این گاز از </a:t>
            </a:r>
            <a:r>
              <a:rPr lang="fa-IR" dirty="0">
                <a:cs typeface="B Nazanin" panose="00000400000000000000" pitchFamily="2" charset="-78"/>
                <a:hlinkClick r:id="rId10" tooltip="اثر گلخانه‌ای"/>
              </a:rPr>
              <a:t>اثر گلخانه‌ای</a:t>
            </a:r>
            <a:r>
              <a:rPr lang="fa-IR" dirty="0">
                <a:cs typeface="B Nazanin" panose="00000400000000000000" pitchFamily="2" charset="-78"/>
              </a:rPr>
              <a:t> نیز برخوردار است</a:t>
            </a:r>
            <a:r>
              <a:rPr lang="fa-IR" dirty="0" smtClean="0">
                <a:cs typeface="B Nazanin" panose="00000400000000000000" pitchFamily="2" charset="-78"/>
              </a:rPr>
              <a:t>.</a:t>
            </a:r>
            <a:endParaRPr lang="fa-IR" dirty="0">
              <a:cs typeface="B Nazanin" panose="00000400000000000000" pitchFamily="2" charset="-78"/>
            </a:endParaRPr>
          </a:p>
          <a:p>
            <a:pPr marL="0" indent="0" algn="r" rtl="1">
              <a:lnSpc>
                <a:spcPct val="15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2986665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1370338"/>
            <a:ext cx="11475076" cy="4195481"/>
          </a:xfrm>
        </p:spPr>
        <p:txBody>
          <a:bodyPr>
            <a:normAutofit fontScale="92500" lnSpcReduction="20000"/>
          </a:bodyPr>
          <a:lstStyle/>
          <a:p>
            <a:pPr marL="0" indent="0" algn="just" rtl="1">
              <a:lnSpc>
                <a:spcPct val="160000"/>
              </a:lnSpc>
              <a:buNone/>
            </a:pPr>
            <a:r>
              <a:rPr lang="ar-SA" sz="2200" dirty="0" smtClean="0">
                <a:cs typeface="B Nazanin" panose="00000400000000000000" pitchFamily="2" charset="-78"/>
              </a:rPr>
              <a:t>گازی </a:t>
            </a:r>
            <a:r>
              <a:rPr lang="ar-SA" sz="2200" dirty="0">
                <a:cs typeface="B Nazanin" panose="00000400000000000000" pitchFamily="2" charset="-78"/>
              </a:rPr>
              <a:t>با </a:t>
            </a:r>
            <a:r>
              <a:rPr lang="ar-SA" sz="2200" dirty="0" smtClean="0">
                <a:cs typeface="B Nazanin" panose="00000400000000000000" pitchFamily="2" charset="-78"/>
              </a:rPr>
              <a:t>ب</a:t>
            </a:r>
            <a:r>
              <a:rPr lang="fa-IR" sz="2200" dirty="0" smtClean="0">
                <a:cs typeface="B Nazanin" panose="00000400000000000000" pitchFamily="2" charset="-78"/>
              </a:rPr>
              <a:t>ـ</a:t>
            </a:r>
            <a:r>
              <a:rPr lang="ar-SA" sz="2200" dirty="0" smtClean="0">
                <a:cs typeface="B Nazanin" panose="00000400000000000000" pitchFamily="2" charset="-78"/>
              </a:rPr>
              <a:t>وی ت</a:t>
            </a:r>
            <a:r>
              <a:rPr lang="fa-IR" sz="2200" dirty="0" smtClean="0">
                <a:cs typeface="B Nazanin" panose="00000400000000000000" pitchFamily="2" charset="-78"/>
              </a:rPr>
              <a:t>ـ</a:t>
            </a:r>
            <a:r>
              <a:rPr lang="ar-SA" sz="2200" dirty="0" smtClean="0">
                <a:cs typeface="B Nazanin" panose="00000400000000000000" pitchFamily="2" charset="-78"/>
              </a:rPr>
              <a:t>ند </a:t>
            </a:r>
            <a:r>
              <a:rPr lang="ar-SA" sz="2200" dirty="0">
                <a:cs typeface="B Nazanin" panose="00000400000000000000" pitchFamily="2" charset="-78"/>
              </a:rPr>
              <a:t>و قدرت </a:t>
            </a:r>
            <a:r>
              <a:rPr lang="ar-SA" sz="2200" dirty="0" smtClean="0">
                <a:cs typeface="B Nazanin" panose="00000400000000000000" pitchFamily="2" charset="-78"/>
              </a:rPr>
              <a:t>خورندگ</a:t>
            </a:r>
            <a:r>
              <a:rPr lang="fa-IR" sz="2200" dirty="0" smtClean="0">
                <a:cs typeface="B Nazanin" panose="00000400000000000000" pitchFamily="2" charset="-78"/>
              </a:rPr>
              <a:t>ــ</a:t>
            </a:r>
            <a:r>
              <a:rPr lang="ar-SA" sz="2200" dirty="0" smtClean="0">
                <a:cs typeface="B Nazanin" panose="00000400000000000000" pitchFamily="2" charset="-78"/>
              </a:rPr>
              <a:t>ی بسی</a:t>
            </a:r>
            <a:r>
              <a:rPr lang="fa-IR" sz="2200" dirty="0" smtClean="0">
                <a:cs typeface="B Nazanin" panose="00000400000000000000" pitchFamily="2" charset="-78"/>
              </a:rPr>
              <a:t>ــ</a:t>
            </a:r>
            <a:r>
              <a:rPr lang="ar-SA" sz="2200" dirty="0" smtClean="0">
                <a:cs typeface="B Nazanin" panose="00000400000000000000" pitchFamily="2" charset="-78"/>
              </a:rPr>
              <a:t>ار </a:t>
            </a:r>
            <a:r>
              <a:rPr lang="ar-SA" sz="2200" dirty="0">
                <a:cs typeface="B Nazanin" panose="00000400000000000000" pitchFamily="2" charset="-78"/>
              </a:rPr>
              <a:t>و سرعت </a:t>
            </a:r>
            <a:r>
              <a:rPr lang="ar-SA" sz="2200" dirty="0" smtClean="0">
                <a:cs typeface="B Nazanin" panose="00000400000000000000" pitchFamily="2" charset="-78"/>
              </a:rPr>
              <a:t>ح</a:t>
            </a:r>
            <a:r>
              <a:rPr lang="fa-IR" sz="2200" dirty="0" smtClean="0">
                <a:cs typeface="B Nazanin" panose="00000400000000000000" pitchFamily="2" charset="-78"/>
              </a:rPr>
              <a:t>ـ</a:t>
            </a:r>
            <a:r>
              <a:rPr lang="ar-SA" sz="2200" dirty="0" smtClean="0">
                <a:cs typeface="B Nazanin" panose="00000400000000000000" pitchFamily="2" charset="-78"/>
              </a:rPr>
              <a:t>ل </a:t>
            </a:r>
            <a:r>
              <a:rPr lang="ar-SA" sz="2200" dirty="0">
                <a:cs typeface="B Nazanin" panose="00000400000000000000" pitchFamily="2" charset="-78"/>
              </a:rPr>
              <a:t>شدن بالا در آب كه در بسیاری از فرآیندهای صنعتی كاربرد داشته و همچنین تولید </a:t>
            </a:r>
            <a:r>
              <a:rPr lang="ar-SA" sz="2200" dirty="0" smtClean="0">
                <a:cs typeface="B Nazanin" panose="00000400000000000000" pitchFamily="2" charset="-78"/>
              </a:rPr>
              <a:t>می</a:t>
            </a:r>
            <a:r>
              <a:rPr lang="fa-IR" sz="2200" dirty="0" smtClean="0">
                <a:cs typeface="B Nazanin" panose="00000400000000000000" pitchFamily="2" charset="-78"/>
              </a:rPr>
              <a:t>‌</a:t>
            </a:r>
            <a:r>
              <a:rPr lang="ar-SA" sz="2200" dirty="0" smtClean="0">
                <a:cs typeface="B Nazanin" panose="00000400000000000000" pitchFamily="2" charset="-78"/>
              </a:rPr>
              <a:t>گردد</a:t>
            </a:r>
            <a:r>
              <a:rPr lang="ar-SA" sz="2200" dirty="0">
                <a:cs typeface="B Nazanin" panose="00000400000000000000" pitchFamily="2" charset="-78"/>
              </a:rPr>
              <a:t>. همچنین از احتراق </a:t>
            </a:r>
            <a:r>
              <a:rPr lang="en-US" sz="2200" dirty="0">
                <a:cs typeface="B Nazanin" panose="00000400000000000000" pitchFamily="2" charset="-78"/>
              </a:rPr>
              <a:t>PVC</a:t>
            </a:r>
            <a:r>
              <a:rPr lang="ar-SA" sz="2200" dirty="0">
                <a:cs typeface="B Nazanin" panose="00000400000000000000" pitchFamily="2" charset="-78"/>
              </a:rPr>
              <a:t> هم متصاعد </a:t>
            </a:r>
            <a:r>
              <a:rPr lang="ar-SA" sz="2200" dirty="0" smtClean="0">
                <a:cs typeface="B Nazanin" panose="00000400000000000000" pitchFamily="2" charset="-78"/>
              </a:rPr>
              <a:t>می</a:t>
            </a:r>
            <a:r>
              <a:rPr lang="fa-IR" sz="2200" dirty="0" smtClean="0">
                <a:cs typeface="B Nazanin" panose="00000400000000000000" pitchFamily="2" charset="-78"/>
              </a:rPr>
              <a:t>‌</a:t>
            </a:r>
            <a:r>
              <a:rPr lang="ar-SA" sz="2200" dirty="0" smtClean="0">
                <a:cs typeface="B Nazanin" panose="00000400000000000000" pitchFamily="2" charset="-78"/>
              </a:rPr>
              <a:t>گردد.</a:t>
            </a:r>
            <a:endParaRPr lang="en-US" sz="2200" dirty="0" smtClean="0">
              <a:cs typeface="B Nazanin" panose="00000400000000000000" pitchFamily="2" charset="-78"/>
            </a:endParaRPr>
          </a:p>
          <a:p>
            <a:pPr marL="0" lvl="0" indent="0" algn="just" rtl="1">
              <a:lnSpc>
                <a:spcPct val="160000"/>
              </a:lnSpc>
              <a:buNone/>
            </a:pPr>
            <a:r>
              <a:rPr lang="fa-IR" sz="2200" dirty="0">
                <a:cs typeface="B Nazanin" panose="00000400000000000000" pitchFamily="2" charset="-78"/>
                <a:hlinkClick r:id="rId2"/>
              </a:rPr>
              <a:t>هیدروکلریک اسید</a:t>
            </a:r>
            <a:r>
              <a:rPr lang="fa-IR" sz="2200" dirty="0">
                <a:cs typeface="B Nazanin" panose="00000400000000000000" pitchFamily="2" charset="-78"/>
              </a:rPr>
              <a:t> نخستین </a:t>
            </a:r>
            <a:r>
              <a:rPr lang="fa-IR" sz="2200" dirty="0" smtClean="0">
                <a:cs typeface="B Nazanin" panose="00000400000000000000" pitchFamily="2" charset="-78"/>
              </a:rPr>
              <a:t>بـار </a:t>
            </a:r>
            <a:r>
              <a:rPr lang="fa-IR" sz="2200" dirty="0">
                <a:cs typeface="B Nazanin" panose="00000400000000000000" pitchFamily="2" charset="-78"/>
              </a:rPr>
              <a:t>در سال 800 </a:t>
            </a:r>
            <a:r>
              <a:rPr lang="fa-IR" sz="2200" dirty="0" smtClean="0">
                <a:cs typeface="B Nazanin" panose="00000400000000000000" pitchFamily="2" charset="-78"/>
              </a:rPr>
              <a:t>میـلادی بوسیله‌ی </a:t>
            </a:r>
            <a:r>
              <a:rPr lang="fa-IR" sz="2200" dirty="0">
                <a:cs typeface="B Nazanin" panose="00000400000000000000" pitchFamily="2" charset="-78"/>
              </a:rPr>
              <a:t>کیمیاگر </a:t>
            </a:r>
            <a:r>
              <a:rPr lang="fa-IR" sz="2200" dirty="0" smtClean="0">
                <a:cs typeface="B Nazanin" panose="00000400000000000000" pitchFamily="2" charset="-78"/>
              </a:rPr>
              <a:t>مسلمان جــابرابن‌حیان </a:t>
            </a:r>
            <a:r>
              <a:rPr lang="fa-IR" sz="2200" dirty="0">
                <a:cs typeface="B Nazanin" panose="00000400000000000000" pitchFamily="2" charset="-78"/>
              </a:rPr>
              <a:t>بوسیله مخلوط کردن </a:t>
            </a:r>
            <a:r>
              <a:rPr lang="fa-IR" sz="2200" dirty="0" smtClean="0">
                <a:cs typeface="B Nazanin" panose="00000400000000000000" pitchFamily="2" charset="-78"/>
              </a:rPr>
              <a:t>جوهــر </a:t>
            </a:r>
            <a:r>
              <a:rPr lang="fa-IR" sz="2200" dirty="0">
                <a:cs typeface="B Nazanin" panose="00000400000000000000" pitchFamily="2" charset="-78"/>
              </a:rPr>
              <a:t>گوگرد یا همان سولفوریک اسید </a:t>
            </a:r>
            <a:r>
              <a:rPr lang="en-US" sz="2200" dirty="0">
                <a:latin typeface="Times New Roman" panose="02020603050405020304" pitchFamily="18" charset="0"/>
                <a:cs typeface="B Nazanin" panose="00000400000000000000" pitchFamily="2" charset="-78"/>
              </a:rPr>
              <a:t>H2SO4</a:t>
            </a:r>
            <a:r>
              <a:rPr lang="fa-IR" sz="2200" dirty="0">
                <a:cs typeface="B Nazanin" panose="00000400000000000000" pitchFamily="2" charset="-78"/>
              </a:rPr>
              <a:t> با </a:t>
            </a:r>
            <a:r>
              <a:rPr lang="fa-IR" sz="2200" dirty="0" smtClean="0">
                <a:cs typeface="B Nazanin" panose="00000400000000000000" pitchFamily="2" charset="-78"/>
              </a:rPr>
              <a:t>نـمک </a:t>
            </a:r>
            <a:r>
              <a:rPr lang="fa-IR" sz="2200" dirty="0">
                <a:cs typeface="B Nazanin" panose="00000400000000000000" pitchFamily="2" charset="-78"/>
              </a:rPr>
              <a:t>معمولی </a:t>
            </a:r>
            <a:r>
              <a:rPr lang="en-US" sz="2200" dirty="0" err="1">
                <a:latin typeface="Times New Roman" panose="02020603050405020304" pitchFamily="18" charset="0"/>
                <a:cs typeface="B Nazanin" panose="00000400000000000000" pitchFamily="2" charset="-78"/>
              </a:rPr>
              <a:t>NaCl</a:t>
            </a:r>
            <a:r>
              <a:rPr lang="fa-IR" sz="2200" dirty="0">
                <a:cs typeface="B Nazanin" panose="00000400000000000000" pitchFamily="2" charset="-78"/>
              </a:rPr>
              <a:t> به دست آورد. </a:t>
            </a:r>
            <a:r>
              <a:rPr lang="fa-IR" sz="2200" dirty="0" smtClean="0">
                <a:cs typeface="B Nazanin" panose="00000400000000000000" pitchFamily="2" charset="-78"/>
              </a:rPr>
              <a:t>حیان مـواد </a:t>
            </a:r>
            <a:r>
              <a:rPr lang="fa-IR" sz="2200" dirty="0">
                <a:cs typeface="B Nazanin" panose="00000400000000000000" pitchFamily="2" charset="-78"/>
              </a:rPr>
              <a:t>شیمیایی مهم زیادی را کشف کرد و </a:t>
            </a:r>
            <a:r>
              <a:rPr lang="fa-IR" sz="2200" dirty="0" smtClean="0">
                <a:cs typeface="B Nazanin" panose="00000400000000000000" pitchFamily="2" charset="-78"/>
              </a:rPr>
              <a:t>ایـن یافته‌ها </a:t>
            </a:r>
            <a:r>
              <a:rPr lang="fa-IR" sz="2200" dirty="0">
                <a:cs typeface="B Nazanin" panose="00000400000000000000" pitchFamily="2" charset="-78"/>
              </a:rPr>
              <a:t>در بیش از 20 کتاب </a:t>
            </a:r>
            <a:r>
              <a:rPr lang="fa-IR" sz="2200" dirty="0" smtClean="0">
                <a:cs typeface="B Nazanin" panose="00000400000000000000" pitchFamily="2" charset="-78"/>
              </a:rPr>
              <a:t>جمع‌آوری </a:t>
            </a:r>
            <a:r>
              <a:rPr lang="fa-IR" sz="2200" dirty="0">
                <a:cs typeface="B Nazanin" panose="00000400000000000000" pitchFamily="2" charset="-78"/>
              </a:rPr>
              <a:t>شده است. </a:t>
            </a:r>
            <a:r>
              <a:rPr lang="fa-IR" sz="2200" dirty="0" smtClean="0">
                <a:cs typeface="B Nazanin" panose="00000400000000000000" pitchFamily="2" charset="-78"/>
              </a:rPr>
              <a:t>جابـر تیـزاب سلطانــی </a:t>
            </a:r>
            <a:r>
              <a:rPr lang="fa-IR" sz="2200" dirty="0">
                <a:cs typeface="B Nazanin" panose="00000400000000000000" pitchFamily="2" charset="-78"/>
              </a:rPr>
              <a:t>را کشف کرد که </a:t>
            </a:r>
            <a:r>
              <a:rPr lang="fa-IR" sz="2200" dirty="0" smtClean="0">
                <a:cs typeface="B Nazanin" panose="00000400000000000000" pitchFamily="2" charset="-78"/>
              </a:rPr>
              <a:t>می‌تواند طـلا </a:t>
            </a:r>
            <a:r>
              <a:rPr lang="fa-IR" sz="2200" dirty="0">
                <a:cs typeface="B Nazanin" panose="00000400000000000000" pitchFamily="2" charset="-78"/>
              </a:rPr>
              <a:t>را در خود </a:t>
            </a:r>
            <a:r>
              <a:rPr lang="fa-IR" sz="2200" dirty="0" smtClean="0">
                <a:cs typeface="B Nazanin" panose="00000400000000000000" pitchFamily="2" charset="-78"/>
              </a:rPr>
              <a:t>حـــل </a:t>
            </a:r>
            <a:r>
              <a:rPr lang="fa-IR" sz="2200" dirty="0">
                <a:cs typeface="B Nazanin" panose="00000400000000000000" pitchFamily="2" charset="-78"/>
              </a:rPr>
              <a:t>نماید این کشف از </a:t>
            </a:r>
            <a:r>
              <a:rPr lang="fa-IR" sz="2200" dirty="0" smtClean="0">
                <a:cs typeface="B Nazanin" panose="00000400000000000000" pitchFamily="2" charset="-78"/>
              </a:rPr>
              <a:t>مهم‌تـــرین یافته‌های </a:t>
            </a:r>
            <a:r>
              <a:rPr lang="fa-IR" sz="2200" dirty="0">
                <a:cs typeface="B Nazanin" panose="00000400000000000000" pitchFamily="2" charset="-78"/>
              </a:rPr>
              <a:t>وی محسوب </a:t>
            </a:r>
            <a:r>
              <a:rPr lang="fa-IR" sz="2200" dirty="0" smtClean="0">
                <a:cs typeface="B Nazanin" panose="00000400000000000000" pitchFamily="2" charset="-78"/>
              </a:rPr>
              <a:t>می‌شود</a:t>
            </a:r>
            <a:r>
              <a:rPr lang="fa-IR" sz="2200" dirty="0">
                <a:cs typeface="B Nazanin" panose="00000400000000000000" pitchFamily="2" charset="-78"/>
              </a:rPr>
              <a:t>.</a:t>
            </a:r>
            <a:endParaRPr lang="en-US" sz="2200" dirty="0">
              <a:cs typeface="B Nazanin" panose="00000400000000000000" pitchFamily="2" charset="-78"/>
            </a:endParaRPr>
          </a:p>
          <a:p>
            <a:pPr marL="0" lvl="0" indent="0" algn="just" rtl="1">
              <a:lnSpc>
                <a:spcPct val="160000"/>
              </a:lnSpc>
              <a:buNone/>
            </a:pPr>
            <a:r>
              <a:rPr lang="fa-IR" sz="2200" dirty="0">
                <a:cs typeface="B Nazanin" panose="00000400000000000000" pitchFamily="2" charset="-78"/>
                <a:hlinkClick r:id="rId2"/>
              </a:rPr>
              <a:t>هیدروکلریک اسید</a:t>
            </a:r>
            <a:r>
              <a:rPr lang="en-US" sz="2200" dirty="0">
                <a:cs typeface="B Nazanin" panose="00000400000000000000" pitchFamily="2" charset="-78"/>
              </a:rPr>
              <a:t> </a:t>
            </a:r>
            <a:r>
              <a:rPr lang="fa-IR" sz="2200" dirty="0">
                <a:cs typeface="B Nazanin" panose="00000400000000000000" pitchFamily="2" charset="-78"/>
              </a:rPr>
              <a:t>اسیدیست </a:t>
            </a:r>
            <a:r>
              <a:rPr lang="fa-IR" sz="2200" dirty="0" smtClean="0">
                <a:cs typeface="B Nazanin" panose="00000400000000000000" pitchFamily="2" charset="-78"/>
              </a:rPr>
              <a:t>بـی‌ رنگ </a:t>
            </a:r>
            <a:r>
              <a:rPr lang="fa-IR" sz="2200" dirty="0">
                <a:cs typeface="B Nazanin" panose="00000400000000000000" pitchFamily="2" charset="-78"/>
              </a:rPr>
              <a:t>یا زرد روشن كه بخارات آن </a:t>
            </a:r>
            <a:r>
              <a:rPr lang="fa-IR" sz="2200" dirty="0" smtClean="0">
                <a:cs typeface="B Nazanin" panose="00000400000000000000" pitchFamily="2" charset="-78"/>
              </a:rPr>
              <a:t>تنـد </a:t>
            </a:r>
            <a:r>
              <a:rPr lang="fa-IR" sz="2200" dirty="0">
                <a:cs typeface="B Nazanin" panose="00000400000000000000" pitchFamily="2" charset="-78"/>
              </a:rPr>
              <a:t>و </a:t>
            </a:r>
            <a:r>
              <a:rPr lang="fa-IR" sz="2200" dirty="0" smtClean="0">
                <a:cs typeface="B Nazanin" panose="00000400000000000000" pitchFamily="2" charset="-78"/>
              </a:rPr>
              <a:t>خورنده </a:t>
            </a:r>
            <a:r>
              <a:rPr lang="fa-IR" sz="2200" dirty="0">
                <a:cs typeface="B Nazanin" panose="00000400000000000000" pitchFamily="2" charset="-78"/>
              </a:rPr>
              <a:t>بوده و گاز حاصل ازآن بی رنگ است. جرم مولكولی آن ۵/۳۶ گرم و نقطه ذوب آن ۱۹/۱۱۴- و نقطه </a:t>
            </a:r>
            <a:r>
              <a:rPr lang="fa-IR" sz="2200" dirty="0" smtClean="0">
                <a:cs typeface="B Nazanin" panose="00000400000000000000" pitchFamily="2" charset="-78"/>
              </a:rPr>
              <a:t>جــوش </a:t>
            </a:r>
            <a:r>
              <a:rPr lang="fa-IR" sz="2200" dirty="0">
                <a:cs typeface="B Nazanin" panose="00000400000000000000" pitchFamily="2" charset="-78"/>
              </a:rPr>
              <a:t>آن ۸۵- درجه سلیسیوس </a:t>
            </a:r>
            <a:r>
              <a:rPr lang="fa-IR" sz="2200" dirty="0" smtClean="0">
                <a:cs typeface="B Nazanin" panose="00000400000000000000" pitchFamily="2" charset="-78"/>
              </a:rPr>
              <a:t>می‌باشد</a:t>
            </a:r>
            <a:r>
              <a:rPr lang="fa-IR" sz="2200" dirty="0">
                <a:cs typeface="B Nazanin" panose="00000400000000000000" pitchFamily="2" charset="-78"/>
              </a:rPr>
              <a:t>. به هر نسبتی در آب قابل حل بوده و ضمن </a:t>
            </a:r>
            <a:r>
              <a:rPr lang="fa-IR" sz="2200" dirty="0" smtClean="0">
                <a:cs typeface="B Nazanin" panose="00000400000000000000" pitchFamily="2" charset="-78"/>
              </a:rPr>
              <a:t>حــل </a:t>
            </a:r>
            <a:r>
              <a:rPr lang="fa-IR" sz="2200" dirty="0">
                <a:cs typeface="B Nazanin" panose="00000400000000000000" pitchFamily="2" charset="-78"/>
              </a:rPr>
              <a:t>شدن تولید حرارت </a:t>
            </a:r>
            <a:r>
              <a:rPr lang="fa-IR" sz="2200" dirty="0" smtClean="0">
                <a:cs typeface="B Nazanin" panose="00000400000000000000" pitchFamily="2" charset="-78"/>
              </a:rPr>
              <a:t>مـــی‌نماید</a:t>
            </a:r>
            <a:r>
              <a:rPr lang="fa-IR" sz="2200" dirty="0">
                <a:cs typeface="B Nazanin" panose="00000400000000000000" pitchFamily="2" charset="-78"/>
              </a:rPr>
              <a:t>.</a:t>
            </a:r>
            <a:endParaRPr lang="en-US" sz="2200" dirty="0">
              <a:cs typeface="B Nazanin" panose="00000400000000000000" pitchFamily="2" charset="-78"/>
            </a:endParaRPr>
          </a:p>
          <a:p>
            <a:pPr marL="0" indent="0" algn="just" rtl="1">
              <a:lnSpc>
                <a:spcPct val="160000"/>
              </a:lnSpc>
              <a:buNone/>
            </a:pPr>
            <a:endParaRPr lang="en-US" sz="2200" dirty="0">
              <a:cs typeface="B Nazanin" panose="00000400000000000000" pitchFamily="2" charset="-78"/>
            </a:endParaRPr>
          </a:p>
          <a:p>
            <a:pPr marL="0" indent="0" algn="just">
              <a:lnSpc>
                <a:spcPct val="160000"/>
              </a:lnSpc>
              <a:buNone/>
            </a:pPr>
            <a:endParaRPr lang="en-US" sz="2200" dirty="0">
              <a:cs typeface="B Nazanin" panose="00000400000000000000" pitchFamily="2" charset="-78"/>
            </a:endParaRPr>
          </a:p>
        </p:txBody>
      </p:sp>
      <p:sp>
        <p:nvSpPr>
          <p:cNvPr id="2" name="Rectangle 1"/>
          <p:cNvSpPr/>
          <p:nvPr/>
        </p:nvSpPr>
        <p:spPr>
          <a:xfrm>
            <a:off x="4141685" y="514012"/>
            <a:ext cx="3447835" cy="523220"/>
          </a:xfrm>
          <a:prstGeom prst="rect">
            <a:avLst/>
          </a:prstGeom>
        </p:spPr>
        <p:txBody>
          <a:bodyPr wrap="square">
            <a:spAutoFit/>
          </a:bodyPr>
          <a:lstStyle/>
          <a:p>
            <a:pPr algn="r" rtl="1"/>
            <a:r>
              <a:rPr lang="ar-SA" sz="2800" b="1" dirty="0">
                <a:cs typeface="B Nazanin" panose="00000400000000000000" pitchFamily="2" charset="-78"/>
              </a:rPr>
              <a:t>كلرید هیدروژن </a:t>
            </a:r>
            <a:r>
              <a:rPr lang="en-US" sz="2800" b="1" dirty="0">
                <a:latin typeface="Arial Black" panose="020B0A04020102020204" pitchFamily="34" charset="0"/>
                <a:cs typeface="B Nazanin" panose="00000400000000000000" pitchFamily="2" charset="-78"/>
              </a:rPr>
              <a:t>(HCL)</a:t>
            </a:r>
            <a:endParaRPr lang="en-US" sz="2800" dirty="0">
              <a:latin typeface="Arial Black" panose="020B0A04020102020204" pitchFamily="34" charset="0"/>
              <a:cs typeface="B Nazanin" panose="00000400000000000000" pitchFamily="2" charset="-78"/>
            </a:endParaRPr>
          </a:p>
        </p:txBody>
      </p:sp>
    </p:spTree>
    <p:extLst>
      <p:ext uri="{BB962C8B-B14F-4D97-AF65-F5344CB8AC3E}">
        <p14:creationId xmlns:p14="http://schemas.microsoft.com/office/powerpoint/2010/main" val="3972957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1447610"/>
            <a:ext cx="11307476" cy="4870894"/>
          </a:xfrm>
        </p:spPr>
        <p:txBody>
          <a:bodyPr>
            <a:normAutofit/>
          </a:bodyPr>
          <a:lstStyle/>
          <a:p>
            <a:pPr marL="0" indent="0" algn="r" rtl="1">
              <a:lnSpc>
                <a:spcPct val="150000"/>
              </a:lnSpc>
              <a:buNone/>
            </a:pPr>
            <a:r>
              <a:rPr lang="fa-IR" b="1" u="sng" dirty="0" smtClean="0">
                <a:cs typeface="B Nazanin" panose="00000400000000000000" pitchFamily="2" charset="-78"/>
                <a:hlinkClick r:id="rId2"/>
              </a:rPr>
              <a:t>تولید </a:t>
            </a:r>
            <a:r>
              <a:rPr lang="fa-IR" b="1" u="sng" dirty="0">
                <a:cs typeface="B Nazanin" panose="00000400000000000000" pitchFamily="2" charset="-78"/>
                <a:hlinkClick r:id="rId2"/>
              </a:rPr>
              <a:t>هیدروکلریک اسید</a:t>
            </a:r>
            <a:r>
              <a:rPr lang="en-US" b="1" dirty="0">
                <a:cs typeface="B Nazanin" panose="00000400000000000000" pitchFamily="2" charset="-78"/>
              </a:rPr>
              <a:t> </a:t>
            </a:r>
            <a:r>
              <a:rPr lang="fa-IR" dirty="0">
                <a:cs typeface="B Nazanin" panose="00000400000000000000" pitchFamily="2" charset="-78"/>
              </a:rPr>
              <a:t>در مقیاس وسیع تقریباٌ همیشه به صورت محصول </a:t>
            </a:r>
            <a:r>
              <a:rPr lang="fa-IR" dirty="0" smtClean="0">
                <a:cs typeface="B Nazanin" panose="00000400000000000000" pitchFamily="2" charset="-78"/>
              </a:rPr>
              <a:t>جانـبی </a:t>
            </a:r>
            <a:r>
              <a:rPr lang="fa-IR" dirty="0">
                <a:cs typeface="B Nazanin" panose="00000400000000000000" pitchFamily="2" charset="-78"/>
              </a:rPr>
              <a:t>محصولات شیمیایی دیگر در مقیاس وسیع است. به عنوان مثال در صنعت کلر-قلیا ، </a:t>
            </a:r>
            <a:r>
              <a:rPr lang="fa-IR" dirty="0" smtClean="0">
                <a:cs typeface="B Nazanin" panose="00000400000000000000" pitchFamily="2" charset="-78"/>
              </a:rPr>
              <a:t>محـلول </a:t>
            </a:r>
            <a:r>
              <a:rPr lang="fa-IR" dirty="0">
                <a:cs typeface="B Nazanin" panose="00000400000000000000" pitchFamily="2" charset="-78"/>
              </a:rPr>
              <a:t>نمک الکترولیز می شود تا کلر خالص</a:t>
            </a:r>
            <a:r>
              <a:rPr lang="en-US" dirty="0">
                <a:cs typeface="B Nazanin" panose="00000400000000000000" pitchFamily="2" charset="-78"/>
              </a:rPr>
              <a:t> Cl2 </a:t>
            </a:r>
            <a:r>
              <a:rPr lang="fa-IR" dirty="0">
                <a:cs typeface="B Nazanin" panose="00000400000000000000" pitchFamily="2" charset="-78"/>
              </a:rPr>
              <a:t>و سدیم </a:t>
            </a:r>
            <a:r>
              <a:rPr lang="fa-IR" dirty="0" smtClean="0">
                <a:cs typeface="B Nazanin" panose="00000400000000000000" pitchFamily="2" charset="-78"/>
              </a:rPr>
              <a:t>هیـدروکسید </a:t>
            </a:r>
            <a:r>
              <a:rPr lang="fa-IR" dirty="0">
                <a:cs typeface="B Nazanin" panose="00000400000000000000" pitchFamily="2" charset="-78"/>
              </a:rPr>
              <a:t>و </a:t>
            </a:r>
            <a:r>
              <a:rPr lang="fa-IR" dirty="0" smtClean="0">
                <a:cs typeface="B Nazanin" panose="00000400000000000000" pitchFamily="2" charset="-78"/>
              </a:rPr>
              <a:t>هیــدروژن </a:t>
            </a:r>
            <a:r>
              <a:rPr lang="fa-IR" dirty="0">
                <a:cs typeface="B Nazanin" panose="00000400000000000000" pitchFamily="2" charset="-78"/>
              </a:rPr>
              <a:t>به دست آید. </a:t>
            </a:r>
            <a:r>
              <a:rPr lang="fa-IR" dirty="0" smtClean="0">
                <a:cs typeface="B Nazanin" panose="00000400000000000000" pitchFamily="2" charset="-78"/>
              </a:rPr>
              <a:t>سپـس </a:t>
            </a:r>
            <a:r>
              <a:rPr lang="fa-IR" dirty="0">
                <a:cs typeface="B Nazanin" panose="00000400000000000000" pitchFamily="2" charset="-78"/>
              </a:rPr>
              <a:t>گاز کلر خالص </a:t>
            </a:r>
            <a:r>
              <a:rPr lang="fa-IR" dirty="0" smtClean="0">
                <a:cs typeface="B Nazanin" panose="00000400000000000000" pitchFamily="2" charset="-78"/>
              </a:rPr>
              <a:t>می‌تواند </a:t>
            </a:r>
            <a:r>
              <a:rPr lang="fa-IR" dirty="0">
                <a:cs typeface="B Nazanin" panose="00000400000000000000" pitchFamily="2" charset="-78"/>
              </a:rPr>
              <a:t>دوباره با هیدروژن ترکیب شده و هیدروکلریک خالص به دست آید</a:t>
            </a:r>
            <a:r>
              <a:rPr lang="en-US" dirty="0">
                <a:cs typeface="B Nazanin" panose="00000400000000000000" pitchFamily="2" charset="-78"/>
              </a:rPr>
              <a:t>. </a:t>
            </a:r>
          </a:p>
          <a:p>
            <a:pPr marL="0" lvl="0" indent="0" algn="r" rtl="1">
              <a:lnSpc>
                <a:spcPct val="150000"/>
              </a:lnSpc>
              <a:buNone/>
            </a:pPr>
            <a:r>
              <a:rPr lang="en-US" dirty="0">
                <a:cs typeface="B Nazanin" panose="00000400000000000000" pitchFamily="2" charset="-78"/>
              </a:rPr>
              <a:t>Cl2 + H2 → 2 </a:t>
            </a:r>
            <a:r>
              <a:rPr lang="en-US" dirty="0" err="1">
                <a:cs typeface="B Nazanin" panose="00000400000000000000" pitchFamily="2" charset="-78"/>
              </a:rPr>
              <a:t>HCl</a:t>
            </a:r>
            <a:endParaRPr lang="en-US" dirty="0">
              <a:cs typeface="B Nazanin" panose="00000400000000000000" pitchFamily="2" charset="-78"/>
            </a:endParaRPr>
          </a:p>
          <a:p>
            <a:pPr marL="0" lvl="0" indent="0" algn="r" rtl="1">
              <a:lnSpc>
                <a:spcPct val="150000"/>
              </a:lnSpc>
              <a:buNone/>
            </a:pPr>
            <a:r>
              <a:rPr lang="fa-IR" dirty="0">
                <a:cs typeface="B Nazanin" panose="00000400000000000000" pitchFamily="2" charset="-78"/>
              </a:rPr>
              <a:t>سپس گاز </a:t>
            </a:r>
            <a:r>
              <a:rPr lang="en-US" dirty="0" err="1">
                <a:cs typeface="B Nazanin" panose="00000400000000000000" pitchFamily="2" charset="-78"/>
              </a:rPr>
              <a:t>HCl</a:t>
            </a:r>
            <a:r>
              <a:rPr lang="fa-IR" dirty="0">
                <a:cs typeface="B Nazanin" panose="00000400000000000000" pitchFamily="2" charset="-78"/>
              </a:rPr>
              <a:t> آزاد شده در آب جذب </a:t>
            </a:r>
            <a:r>
              <a:rPr lang="fa-IR" dirty="0" smtClean="0">
                <a:cs typeface="B Nazanin" panose="00000400000000000000" pitchFamily="2" charset="-78"/>
              </a:rPr>
              <a:t>می‌شود</a:t>
            </a:r>
            <a:r>
              <a:rPr lang="fa-IR" dirty="0">
                <a:cs typeface="B Nazanin" panose="00000400000000000000" pitchFamily="2" charset="-78"/>
              </a:rPr>
              <a:t>.</a:t>
            </a:r>
            <a:endParaRPr lang="en-US" dirty="0">
              <a:cs typeface="B Nazanin" panose="00000400000000000000" pitchFamily="2" charset="-78"/>
            </a:endParaRPr>
          </a:p>
          <a:p>
            <a:pPr marL="0" lvl="0" indent="0" algn="r" rtl="1">
              <a:lnSpc>
                <a:spcPct val="150000"/>
              </a:lnSpc>
              <a:buNone/>
            </a:pPr>
            <a:r>
              <a:rPr lang="fa-IR" dirty="0">
                <a:cs typeface="B Nazanin" panose="00000400000000000000" pitchFamily="2" charset="-78"/>
              </a:rPr>
              <a:t>این </a:t>
            </a:r>
            <a:r>
              <a:rPr lang="fa-IR" dirty="0" smtClean="0">
                <a:cs typeface="B Nazanin" panose="00000400000000000000" pitchFamily="2" charset="-78"/>
              </a:rPr>
              <a:t>فرآیند، </a:t>
            </a:r>
            <a:r>
              <a:rPr lang="fa-IR" dirty="0">
                <a:cs typeface="B Nazanin" panose="00000400000000000000" pitchFamily="2" charset="-78"/>
              </a:rPr>
              <a:t>شدیدا گرمازا است و به ویژه هنگامی از آن استفاده </a:t>
            </a:r>
            <a:r>
              <a:rPr lang="fa-IR" dirty="0" smtClean="0">
                <a:cs typeface="B Nazanin" panose="00000400000000000000" pitchFamily="2" charset="-78"/>
              </a:rPr>
              <a:t>می‌شود </a:t>
            </a:r>
            <a:r>
              <a:rPr lang="fa-IR" dirty="0">
                <a:cs typeface="B Nazanin" panose="00000400000000000000" pitchFamily="2" charset="-78"/>
              </a:rPr>
              <a:t>که هیدروژن کلرید فوق العاده خالص (هیدروکلریک اسید ) مورد نیاز باشد (مثلا در بخش مواد خوراکی). به </a:t>
            </a:r>
            <a:r>
              <a:rPr lang="fa-IR" dirty="0" smtClean="0">
                <a:cs typeface="B Nazanin" panose="00000400000000000000" pitchFamily="2" charset="-78"/>
              </a:rPr>
              <a:t>کارگیـری </a:t>
            </a:r>
            <a:r>
              <a:rPr lang="fa-IR" dirty="0">
                <a:cs typeface="B Nazanin" panose="00000400000000000000" pitchFamily="2" charset="-78"/>
              </a:rPr>
              <a:t>این شیوه نیازمند سرمایه گذاری </a:t>
            </a:r>
            <a:r>
              <a:rPr lang="fa-IR" dirty="0" smtClean="0">
                <a:cs typeface="B Nazanin" panose="00000400000000000000" pitchFamily="2" charset="-78"/>
              </a:rPr>
              <a:t>قـابل </a:t>
            </a:r>
            <a:r>
              <a:rPr lang="fa-IR" dirty="0">
                <a:cs typeface="B Nazanin" panose="00000400000000000000" pitchFamily="2" charset="-78"/>
              </a:rPr>
              <a:t>ملاحظه بر روی مواد </a:t>
            </a:r>
            <a:r>
              <a:rPr lang="fa-IR" dirty="0" smtClean="0">
                <a:cs typeface="B Nazanin" panose="00000400000000000000" pitchFamily="2" charset="-78"/>
              </a:rPr>
              <a:t>ساختـمانی </a:t>
            </a:r>
            <a:r>
              <a:rPr lang="fa-IR" dirty="0">
                <a:cs typeface="B Nazanin" panose="00000400000000000000" pitchFamily="2" charset="-78"/>
              </a:rPr>
              <a:t>واحد تولیدی خواهد بود (خصوصا قسمت احتراق که ترجیحا از جنس کوارتز یا گرافیت می باشد). وقتی هیدروژن خشک و </a:t>
            </a:r>
            <a:r>
              <a:rPr lang="fa-IR" dirty="0" smtClean="0">
                <a:cs typeface="B Nazanin" panose="00000400000000000000" pitchFamily="2" charset="-78"/>
              </a:rPr>
              <a:t>کلر به کار برده شوند، </a:t>
            </a:r>
            <a:r>
              <a:rPr lang="fa-IR" dirty="0">
                <a:cs typeface="B Nazanin" panose="00000400000000000000" pitchFamily="2" charset="-78"/>
              </a:rPr>
              <a:t>کوره سنتز و خنک کننده </a:t>
            </a:r>
            <a:r>
              <a:rPr lang="fa-IR" dirty="0" smtClean="0">
                <a:cs typeface="B Nazanin" panose="00000400000000000000" pitchFamily="2" charset="-78"/>
              </a:rPr>
              <a:t>همراه، می‌توانند </a:t>
            </a:r>
            <a:r>
              <a:rPr lang="fa-IR" dirty="0">
                <a:cs typeface="B Nazanin" panose="00000400000000000000" pitchFamily="2" charset="-78"/>
              </a:rPr>
              <a:t>از فولاد ساخته شوند .</a:t>
            </a:r>
            <a:endParaRPr lang="en-US" dirty="0">
              <a:cs typeface="B Nazanin" panose="00000400000000000000" pitchFamily="2" charset="-78"/>
            </a:endParaRPr>
          </a:p>
          <a:p>
            <a:pPr marL="0" indent="0" algn="r" rtl="1">
              <a:lnSpc>
                <a:spcPct val="150000"/>
              </a:lnSpc>
              <a:buNone/>
            </a:pPr>
            <a:endParaRPr lang="en-US" dirty="0">
              <a:cs typeface="B Nazanin" panose="00000400000000000000" pitchFamily="2" charset="-78"/>
            </a:endParaRPr>
          </a:p>
        </p:txBody>
      </p:sp>
    </p:spTree>
    <p:extLst>
      <p:ext uri="{BB962C8B-B14F-4D97-AF65-F5344CB8AC3E}">
        <p14:creationId xmlns:p14="http://schemas.microsoft.com/office/powerpoint/2010/main" val="3445780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2" y="1177155"/>
            <a:ext cx="11981684" cy="5455465"/>
          </a:xfrm>
        </p:spPr>
        <p:txBody>
          <a:bodyPr>
            <a:normAutofit/>
          </a:bodyPr>
          <a:lstStyle/>
          <a:p>
            <a:pPr marL="0" lvl="0" indent="0" algn="r" rtl="1">
              <a:buNone/>
            </a:pPr>
            <a:r>
              <a:rPr lang="fa-IR" sz="2200" dirty="0">
                <a:cs typeface="B Nazanin" panose="00000400000000000000" pitchFamily="2" charset="-78"/>
              </a:rPr>
              <a:t>در سالهای </a:t>
            </a:r>
            <a:r>
              <a:rPr lang="fa-IR" sz="2200" dirty="0" smtClean="0">
                <a:cs typeface="B Nazanin" panose="00000400000000000000" pitchFamily="2" charset="-78"/>
              </a:rPr>
              <a:t>اخیر، </a:t>
            </a:r>
            <a:r>
              <a:rPr lang="fa-IR" sz="2200" dirty="0">
                <a:cs typeface="B Nazanin" panose="00000400000000000000" pitchFamily="2" charset="-78"/>
              </a:rPr>
              <a:t>از طریق فرآیند فوق در ایالات متحده آمریکا ۱۰۳ × 240- 220 تن هیدروژن کلرید تولید شده است که تقریبا ۸٪ کل تولید را به خود اختصاص </a:t>
            </a:r>
            <a:r>
              <a:rPr lang="fa-IR" sz="2200" dirty="0" smtClean="0">
                <a:cs typeface="B Nazanin" panose="00000400000000000000" pitchFamily="2" charset="-78"/>
              </a:rPr>
              <a:t>می‌دهد</a:t>
            </a:r>
            <a:r>
              <a:rPr lang="fa-IR" sz="2200" dirty="0">
                <a:cs typeface="B Nazanin" panose="00000400000000000000" pitchFamily="2" charset="-78"/>
              </a:rPr>
              <a:t>.</a:t>
            </a:r>
            <a:endParaRPr lang="en-US" sz="2200" dirty="0">
              <a:cs typeface="B Nazanin" panose="00000400000000000000" pitchFamily="2" charset="-78"/>
            </a:endParaRPr>
          </a:p>
          <a:p>
            <a:pPr marL="0" lvl="0" indent="0" algn="r" rtl="1">
              <a:buNone/>
            </a:pPr>
            <a:r>
              <a:rPr lang="fa-IR" sz="2200" dirty="0">
                <a:cs typeface="B Nazanin" panose="00000400000000000000" pitchFamily="2" charset="-78"/>
              </a:rPr>
              <a:t>عمده ترین </a:t>
            </a:r>
            <a:r>
              <a:rPr lang="fa-IR" sz="2200" u="sng" dirty="0">
                <a:cs typeface="B Nazanin" panose="00000400000000000000" pitchFamily="2" charset="-78"/>
                <a:hlinkClick r:id="rId2"/>
              </a:rPr>
              <a:t>تولید هیدروکلریک اسید</a:t>
            </a:r>
            <a:r>
              <a:rPr lang="fa-IR" sz="2200" dirty="0">
                <a:cs typeface="B Nazanin" panose="00000400000000000000" pitchFamily="2" charset="-78"/>
              </a:rPr>
              <a:t> به همراه تشکیل ترکیبات کلر و نیز ترکیبات آلی فلوئور مانند تفلونها، فرئون ها ، ترکیبات </a:t>
            </a:r>
            <a:r>
              <a:rPr lang="en-US" sz="2200" dirty="0">
                <a:cs typeface="B Nazanin" panose="00000400000000000000" pitchFamily="2" charset="-78"/>
              </a:rPr>
              <a:t>CFC</a:t>
            </a:r>
            <a:r>
              <a:rPr lang="fa-IR" sz="2200" dirty="0">
                <a:cs typeface="B Nazanin" panose="00000400000000000000" pitchFamily="2" charset="-78"/>
              </a:rPr>
              <a:t> ، کلرواستیک اسید و </a:t>
            </a:r>
            <a:r>
              <a:rPr lang="en-US" sz="2200" dirty="0">
                <a:cs typeface="B Nazanin" panose="00000400000000000000" pitchFamily="2" charset="-78"/>
              </a:rPr>
              <a:t>PVC</a:t>
            </a:r>
            <a:r>
              <a:rPr lang="fa-IR" sz="2200" dirty="0">
                <a:cs typeface="B Nazanin" panose="00000400000000000000" pitchFamily="2" charset="-78"/>
              </a:rPr>
              <a:t> می باشد. مانند آنچه در واکنشهای زیر مشاهده </a:t>
            </a:r>
            <a:r>
              <a:rPr lang="fa-IR" sz="2200" dirty="0" smtClean="0">
                <a:cs typeface="B Nazanin" panose="00000400000000000000" pitchFamily="2" charset="-78"/>
              </a:rPr>
              <a:t>می‌شود</a:t>
            </a:r>
            <a:r>
              <a:rPr lang="fa-IR" sz="2200" dirty="0">
                <a:cs typeface="B Nazanin" panose="00000400000000000000" pitchFamily="2" charset="-78"/>
              </a:rPr>
              <a:t>:</a:t>
            </a:r>
            <a:endParaRPr lang="en-US" sz="2200" dirty="0">
              <a:cs typeface="B Nazanin" panose="00000400000000000000" pitchFamily="2" charset="-78"/>
            </a:endParaRPr>
          </a:p>
          <a:p>
            <a:pPr marL="0" lvl="0" indent="0" algn="ctr" rtl="1">
              <a:buNone/>
            </a:pPr>
            <a:r>
              <a:rPr lang="en-US" sz="2200" dirty="0">
                <a:cs typeface="B Nazanin" panose="00000400000000000000" pitchFamily="2" charset="-78"/>
              </a:rPr>
              <a:t>R-H + Cl2 → R-Cl + </a:t>
            </a:r>
            <a:r>
              <a:rPr lang="en-US" sz="2200" dirty="0" err="1">
                <a:cs typeface="B Nazanin" panose="00000400000000000000" pitchFamily="2" charset="-78"/>
              </a:rPr>
              <a:t>HCl</a:t>
            </a:r>
            <a:endParaRPr lang="en-US" sz="2200" dirty="0">
              <a:cs typeface="B Nazanin" panose="00000400000000000000" pitchFamily="2" charset="-78"/>
            </a:endParaRPr>
          </a:p>
          <a:p>
            <a:pPr marL="0" lvl="0" indent="0" algn="ctr" rtl="1">
              <a:buNone/>
            </a:pPr>
            <a:r>
              <a:rPr lang="en-US" sz="2200" dirty="0">
                <a:cs typeface="B Nazanin" panose="00000400000000000000" pitchFamily="2" charset="-78"/>
              </a:rPr>
              <a:t>R-Cl + HF → R-F + </a:t>
            </a:r>
            <a:r>
              <a:rPr lang="en-US" sz="2200" dirty="0" err="1">
                <a:cs typeface="B Nazanin" panose="00000400000000000000" pitchFamily="2" charset="-78"/>
              </a:rPr>
              <a:t>HCl</a:t>
            </a:r>
            <a:endParaRPr lang="en-US" sz="2200" dirty="0">
              <a:cs typeface="B Nazanin" panose="00000400000000000000" pitchFamily="2" charset="-78"/>
            </a:endParaRPr>
          </a:p>
          <a:p>
            <a:pPr marL="0" lvl="0" indent="0" algn="r" rtl="1">
              <a:buNone/>
            </a:pPr>
            <a:r>
              <a:rPr lang="fa-IR" sz="2200" dirty="0">
                <a:cs typeface="B Nazanin" panose="00000400000000000000" pitchFamily="2" charset="-78"/>
              </a:rPr>
              <a:t>در روشهای فوق، </a:t>
            </a:r>
            <a:r>
              <a:rPr lang="fa-IR" sz="2200" u="sng" dirty="0">
                <a:cs typeface="B Nazanin" panose="00000400000000000000" pitchFamily="2" charset="-78"/>
                <a:hlinkClick r:id="rId2"/>
              </a:rPr>
              <a:t>هیدروکلریک اسید </a:t>
            </a:r>
            <a:r>
              <a:rPr lang="fa-IR" sz="2200" dirty="0">
                <a:cs typeface="B Nazanin" panose="00000400000000000000" pitchFamily="2" charset="-78"/>
              </a:rPr>
              <a:t>تولید شده می تواند به طور مستقیم استفاده شود یا در آب جذب شده و برای مصارف بعدی نگه داشته شود.</a:t>
            </a:r>
            <a:endParaRPr lang="en-US" sz="2200" dirty="0">
              <a:cs typeface="B Nazanin" panose="00000400000000000000" pitchFamily="2" charset="-78"/>
            </a:endParaRPr>
          </a:p>
          <a:p>
            <a:pPr marL="0" lvl="0" indent="0" algn="r" rtl="1">
              <a:buNone/>
            </a:pPr>
            <a:r>
              <a:rPr lang="fa-IR" sz="2200" dirty="0">
                <a:cs typeface="B Nazanin" panose="00000400000000000000" pitchFamily="2" charset="-78"/>
              </a:rPr>
              <a:t>هیدروژن کلرید به صورت زیر نیز تولید </a:t>
            </a:r>
            <a:r>
              <a:rPr lang="fa-IR" sz="2200" dirty="0" smtClean="0">
                <a:cs typeface="B Nazanin" panose="00000400000000000000" pitchFamily="2" charset="-78"/>
              </a:rPr>
              <a:t>می‌شود </a:t>
            </a:r>
            <a:r>
              <a:rPr lang="fa-IR" sz="2200" dirty="0">
                <a:cs typeface="B Nazanin" panose="00000400000000000000" pitchFamily="2" charset="-78"/>
              </a:rPr>
              <a:t>:</a:t>
            </a:r>
            <a:endParaRPr lang="en-US" sz="2200" dirty="0">
              <a:cs typeface="B Nazanin" panose="00000400000000000000" pitchFamily="2" charset="-78"/>
            </a:endParaRPr>
          </a:p>
          <a:p>
            <a:pPr marL="0" lvl="0" indent="0" algn="r" rtl="1">
              <a:buNone/>
            </a:pPr>
            <a:r>
              <a:rPr lang="fa-IR" sz="2200" dirty="0">
                <a:cs typeface="B Nazanin" panose="00000400000000000000" pitchFamily="2" charset="-78"/>
              </a:rPr>
              <a:t>به عنوان فرآورده جانبی در واکنش سدیم کلرید با سولفوریک اسید (برای ایجاد سدیم سولفات)</a:t>
            </a:r>
            <a:endParaRPr lang="en-US" sz="2200" dirty="0">
              <a:cs typeface="B Nazanin" panose="00000400000000000000" pitchFamily="2" charset="-78"/>
            </a:endParaRPr>
          </a:p>
          <a:p>
            <a:pPr marL="0" lvl="0" indent="0" algn="ctr">
              <a:buNone/>
            </a:pPr>
            <a:r>
              <a:rPr lang="en-US" sz="2200" dirty="0" err="1">
                <a:cs typeface="B Nazanin" panose="00000400000000000000" pitchFamily="2" charset="-78"/>
              </a:rPr>
              <a:t>Nacl</a:t>
            </a:r>
            <a:r>
              <a:rPr lang="en-US" sz="2200" dirty="0">
                <a:cs typeface="B Nazanin" panose="00000400000000000000" pitchFamily="2" charset="-78"/>
              </a:rPr>
              <a:t> + H2SO4 </a:t>
            </a:r>
            <a:r>
              <a:rPr lang="en-US" sz="2800" b="1" dirty="0" smtClean="0">
                <a:cs typeface="B Nazanin" panose="00000400000000000000" pitchFamily="2" charset="-78"/>
              </a:rPr>
              <a:t>→</a:t>
            </a:r>
            <a:r>
              <a:rPr lang="en-US" sz="2200" dirty="0" smtClean="0">
                <a:cs typeface="B Nazanin" panose="00000400000000000000" pitchFamily="2" charset="-78"/>
              </a:rPr>
              <a:t>NaHSO4 + </a:t>
            </a:r>
            <a:r>
              <a:rPr lang="en-US" sz="2200" dirty="0" err="1" smtClean="0">
                <a:cs typeface="B Nazanin" panose="00000400000000000000" pitchFamily="2" charset="-78"/>
              </a:rPr>
              <a:t>HCl</a:t>
            </a:r>
            <a:endParaRPr lang="en-US" sz="2200" dirty="0" smtClean="0">
              <a:cs typeface="B Nazanin" panose="00000400000000000000" pitchFamily="2" charset="-78"/>
            </a:endParaRPr>
          </a:p>
          <a:p>
            <a:pPr marL="0" lvl="0" indent="0" algn="ctr">
              <a:buNone/>
            </a:pPr>
            <a:r>
              <a:rPr lang="en-US" sz="2200" dirty="0" smtClean="0">
                <a:cs typeface="B Nazanin" panose="00000400000000000000" pitchFamily="2" charset="-78"/>
              </a:rPr>
              <a:t>   NaHSO4 + </a:t>
            </a:r>
            <a:r>
              <a:rPr lang="en-US" sz="2200" dirty="0" err="1" smtClean="0">
                <a:cs typeface="B Nazanin" panose="00000400000000000000" pitchFamily="2" charset="-78"/>
              </a:rPr>
              <a:t>NaCl</a:t>
            </a:r>
            <a:r>
              <a:rPr lang="en-US" sz="2200" dirty="0" smtClean="0">
                <a:cs typeface="B Nazanin" panose="00000400000000000000" pitchFamily="2" charset="-78"/>
              </a:rPr>
              <a:t> </a:t>
            </a:r>
            <a:r>
              <a:rPr lang="en-US" sz="2800" dirty="0" smtClean="0">
                <a:cs typeface="B Nazanin" panose="00000400000000000000" pitchFamily="2" charset="-78"/>
              </a:rPr>
              <a:t>→</a:t>
            </a:r>
            <a:r>
              <a:rPr lang="en-US" sz="2200" dirty="0" smtClean="0">
                <a:cs typeface="B Nazanin" panose="00000400000000000000" pitchFamily="2" charset="-78"/>
              </a:rPr>
              <a:t>Na2SO4 + </a:t>
            </a:r>
            <a:r>
              <a:rPr lang="en-US" sz="2200" dirty="0" err="1" smtClean="0">
                <a:cs typeface="B Nazanin" panose="00000400000000000000" pitchFamily="2" charset="-78"/>
              </a:rPr>
              <a:t>HCl</a:t>
            </a:r>
            <a:endParaRPr lang="en-US" sz="2200" dirty="0" smtClean="0">
              <a:cs typeface="B Nazanin" panose="00000400000000000000" pitchFamily="2" charset="-78"/>
            </a:endParaRPr>
          </a:p>
          <a:p>
            <a:endParaRPr lang="en-US" sz="2200" dirty="0">
              <a:cs typeface="B Nazanin" panose="00000400000000000000" pitchFamily="2" charset="-78"/>
            </a:endParaRPr>
          </a:p>
        </p:txBody>
      </p:sp>
    </p:spTree>
    <p:extLst>
      <p:ext uri="{BB962C8B-B14F-4D97-AF65-F5344CB8AC3E}">
        <p14:creationId xmlns:p14="http://schemas.microsoft.com/office/powerpoint/2010/main" val="420098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0" y="1421854"/>
            <a:ext cx="11526592" cy="1308468"/>
          </a:xfrm>
        </p:spPr>
        <p:txBody>
          <a:bodyPr/>
          <a:lstStyle/>
          <a:p>
            <a:pPr marL="0" lvl="0" indent="0" algn="r" rtl="1">
              <a:buNone/>
            </a:pPr>
            <a:r>
              <a:rPr lang="fa-IR" b="1" dirty="0">
                <a:cs typeface="B Nazanin" panose="00000400000000000000" pitchFamily="2" charset="-78"/>
              </a:rPr>
              <a:t>هیدروژن سیانید </a:t>
            </a:r>
            <a:r>
              <a:rPr lang="en-US" b="1" dirty="0" smtClean="0">
                <a:cs typeface="B Nazanin" panose="00000400000000000000" pitchFamily="2" charset="-78"/>
              </a:rPr>
              <a:t>HCN)</a:t>
            </a:r>
            <a:r>
              <a:rPr lang="fa-IR" sz="2800" b="1" dirty="0" smtClean="0">
                <a:cs typeface="B Nazanin" panose="00000400000000000000" pitchFamily="2" charset="-78"/>
              </a:rPr>
              <a:t>)</a:t>
            </a:r>
            <a:endParaRPr lang="fa-IR" dirty="0" smtClean="0">
              <a:cs typeface="B Nazanin" panose="00000400000000000000" pitchFamily="2" charset="-78"/>
            </a:endParaRPr>
          </a:p>
          <a:p>
            <a:pPr marL="0" lvl="0" indent="0" algn="r" rtl="1">
              <a:buNone/>
            </a:pPr>
            <a:r>
              <a:rPr lang="fa-IR" dirty="0" smtClean="0">
                <a:cs typeface="B Nazanin" panose="00000400000000000000" pitchFamily="2" charset="-78"/>
              </a:rPr>
              <a:t>یک</a:t>
            </a:r>
            <a:r>
              <a:rPr lang="fa-IR" dirty="0">
                <a:cs typeface="B Nazanin" panose="00000400000000000000" pitchFamily="2" charset="-78"/>
              </a:rPr>
              <a:t> </a:t>
            </a:r>
            <a:r>
              <a:rPr lang="fa-IR" dirty="0">
                <a:cs typeface="B Nazanin" panose="00000400000000000000" pitchFamily="2" charset="-78"/>
                <a:hlinkClick r:id="rId2" tooltip="ترکیب معدنی"/>
              </a:rPr>
              <a:t>ترکیب معدنی</a:t>
            </a:r>
            <a:r>
              <a:rPr lang="fa-IR" baseline="30000" dirty="0">
                <a:cs typeface="B Nazanin" panose="00000400000000000000" pitchFamily="2" charset="-78"/>
                <a:hlinkClick r:id="rId3"/>
              </a:rPr>
              <a:t>[۶]</a:t>
            </a:r>
            <a:r>
              <a:rPr lang="fa-IR" dirty="0">
                <a:cs typeface="B Nazanin" panose="00000400000000000000" pitchFamily="2" charset="-78"/>
              </a:rPr>
              <a:t> با </a:t>
            </a:r>
            <a:r>
              <a:rPr lang="fa-IR" dirty="0">
                <a:cs typeface="B Nazanin" panose="00000400000000000000" pitchFamily="2" charset="-78"/>
                <a:hlinkClick r:id="rId4" tooltip="فرمول شیمیایی"/>
              </a:rPr>
              <a:t>فرمول شیمیایی</a:t>
            </a:r>
            <a:r>
              <a:rPr lang="fa-IR" dirty="0">
                <a:cs typeface="B Nazanin" panose="00000400000000000000" pitchFamily="2" charset="-78"/>
              </a:rPr>
              <a:t> </a:t>
            </a:r>
            <a:r>
              <a:rPr lang="en-US" dirty="0" smtClean="0">
                <a:cs typeface="B Nazanin" panose="00000400000000000000" pitchFamily="2" charset="-78"/>
              </a:rPr>
              <a:t>HCN</a:t>
            </a:r>
            <a:r>
              <a:rPr lang="fa-IR" dirty="0" smtClean="0">
                <a:cs typeface="B Nazanin" panose="00000400000000000000" pitchFamily="2" charset="-78"/>
              </a:rPr>
              <a:t> است</a:t>
            </a:r>
            <a:r>
              <a:rPr lang="fa-IR" dirty="0">
                <a:cs typeface="B Nazanin" panose="00000400000000000000" pitchFamily="2" charset="-78"/>
              </a:rPr>
              <a:t>. این ترکیب یک مایع بدون </a:t>
            </a:r>
            <a:r>
              <a:rPr lang="fa-IR" dirty="0">
                <a:cs typeface="B Nazanin" panose="00000400000000000000" pitchFamily="2" charset="-78"/>
                <a:hlinkClick r:id="rId5" tooltip="رنگ"/>
              </a:rPr>
              <a:t>رنگ</a:t>
            </a:r>
            <a:r>
              <a:rPr lang="fa-IR" dirty="0">
                <a:cs typeface="B Nazanin" panose="00000400000000000000" pitchFamily="2" charset="-78"/>
              </a:rPr>
              <a:t> شدیداً </a:t>
            </a:r>
            <a:r>
              <a:rPr lang="fa-IR" dirty="0">
                <a:cs typeface="B Nazanin" panose="00000400000000000000" pitchFamily="2" charset="-78"/>
                <a:hlinkClick r:id="rId6" tooltip="سم"/>
              </a:rPr>
              <a:t>سمی</a:t>
            </a:r>
            <a:r>
              <a:rPr lang="fa-IR" dirty="0">
                <a:cs typeface="B Nazanin" panose="00000400000000000000" pitchFamily="2" charset="-78"/>
              </a:rPr>
              <a:t> است.</a:t>
            </a:r>
            <a:endParaRPr lang="en-US" dirty="0">
              <a:cs typeface="B Nazanin" panose="00000400000000000000" pitchFamily="2" charset="-78"/>
            </a:endParaRPr>
          </a:p>
          <a:p>
            <a:pPr marL="0" indent="0" algn="r">
              <a:buNone/>
            </a:pPr>
            <a:endParaRPr lang="en-US" dirty="0">
              <a:cs typeface="B Nazanin" panose="00000400000000000000" pitchFamily="2" charset="-78"/>
            </a:endParaRPr>
          </a:p>
        </p:txBody>
      </p:sp>
      <p:sp>
        <p:nvSpPr>
          <p:cNvPr id="2" name="Rectangle 1"/>
          <p:cNvSpPr/>
          <p:nvPr/>
        </p:nvSpPr>
        <p:spPr>
          <a:xfrm>
            <a:off x="4668454" y="385224"/>
            <a:ext cx="2940228" cy="461665"/>
          </a:xfrm>
          <a:prstGeom prst="rect">
            <a:avLst/>
          </a:prstGeom>
        </p:spPr>
        <p:txBody>
          <a:bodyPr wrap="none">
            <a:spAutoFit/>
          </a:bodyPr>
          <a:lstStyle/>
          <a:p>
            <a:pPr algn="r" rtl="1"/>
            <a:r>
              <a:rPr lang="ar-SA" sz="2400" b="1" dirty="0">
                <a:cs typeface="B Nazanin" panose="00000400000000000000" pitchFamily="2" charset="-78"/>
              </a:rPr>
              <a:t>هیدورژن سیانید </a:t>
            </a:r>
            <a:r>
              <a:rPr lang="ar-SA" sz="2400" b="1" dirty="0" smtClean="0">
                <a:latin typeface="Arial Black" panose="020B0A04020102020204" pitchFamily="34" charset="0"/>
                <a:cs typeface="B Nazanin" panose="00000400000000000000" pitchFamily="2" charset="-78"/>
              </a:rPr>
              <a:t>(</a:t>
            </a:r>
            <a:r>
              <a:rPr lang="en-US" sz="2400" b="1" dirty="0" smtClean="0">
                <a:latin typeface="Arial Black" panose="020B0A04020102020204" pitchFamily="34" charset="0"/>
                <a:cs typeface="B Nazanin" panose="00000400000000000000" pitchFamily="2" charset="-78"/>
              </a:rPr>
              <a:t>(HCN</a:t>
            </a:r>
            <a:endParaRPr lang="en-US" sz="2400" dirty="0">
              <a:latin typeface="Arial Black" panose="020B0A04020102020204" pitchFamily="34" charset="0"/>
              <a:cs typeface="B Nazanin" panose="00000400000000000000" pitchFamily="2" charset="-78"/>
            </a:endParaRPr>
          </a:p>
        </p:txBody>
      </p:sp>
    </p:spTree>
    <p:extLst>
      <p:ext uri="{BB962C8B-B14F-4D97-AF65-F5344CB8AC3E}">
        <p14:creationId xmlns:p14="http://schemas.microsoft.com/office/powerpoint/2010/main" val="1899163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591" y="357131"/>
            <a:ext cx="11827137" cy="3568111"/>
          </a:xfrm>
        </p:spPr>
        <p:txBody>
          <a:bodyPr/>
          <a:lstStyle/>
          <a:p>
            <a:pPr marL="0" lvl="0" indent="0" algn="r" rtl="1">
              <a:lnSpc>
                <a:spcPct val="150000"/>
              </a:lnSpc>
              <a:buNone/>
            </a:pPr>
            <a:r>
              <a:rPr lang="en-US" dirty="0">
                <a:cs typeface="B Nazanin" panose="00000400000000000000" pitchFamily="2" charset="-78"/>
              </a:rPr>
              <a:t> </a:t>
            </a:r>
          </a:p>
          <a:p>
            <a:pPr marL="0" indent="0" algn="r" rtl="1">
              <a:lnSpc>
                <a:spcPct val="150000"/>
              </a:lnSpc>
              <a:buNone/>
            </a:pPr>
            <a:r>
              <a:rPr lang="fa-IR" b="1" u="sng" dirty="0">
                <a:cs typeface="B Nazanin" panose="00000400000000000000" pitchFamily="2" charset="-78"/>
                <a:hlinkClick r:id="rId2"/>
              </a:rPr>
              <a:t>آمونیاک</a:t>
            </a:r>
            <a:r>
              <a:rPr lang="en-US" dirty="0">
                <a:cs typeface="B Nazanin" panose="00000400000000000000" pitchFamily="2" charset="-78"/>
              </a:rPr>
              <a:t> </a:t>
            </a:r>
            <a:r>
              <a:rPr lang="fa-IR" dirty="0">
                <a:cs typeface="B Nazanin" panose="00000400000000000000" pitchFamily="2" charset="-78"/>
              </a:rPr>
              <a:t>مهم‌ترین ترکیب </a:t>
            </a:r>
            <a:r>
              <a:rPr lang="fa-IR" dirty="0" smtClean="0">
                <a:cs typeface="B Nazanin" panose="00000400000000000000" pitchFamily="2" charset="-78"/>
              </a:rPr>
              <a:t>هیدروژنه </a:t>
            </a:r>
            <a:r>
              <a:rPr lang="fa-IR" dirty="0">
                <a:cs typeface="B Nazanin" panose="00000400000000000000" pitchFamily="2" charset="-78"/>
              </a:rPr>
              <a:t>ازت است و در طبیعت از </a:t>
            </a:r>
            <a:r>
              <a:rPr lang="fa-IR" dirty="0" smtClean="0">
                <a:cs typeface="B Nazanin" panose="00000400000000000000" pitchFamily="2" charset="-78"/>
              </a:rPr>
              <a:t>تجزیه </a:t>
            </a:r>
            <a:r>
              <a:rPr lang="fa-IR" dirty="0">
                <a:cs typeface="B Nazanin" panose="00000400000000000000" pitchFamily="2" charset="-78"/>
              </a:rPr>
              <a:t>مواد آلی ازت دار بدست می‌آید</a:t>
            </a:r>
            <a:r>
              <a:rPr lang="en-US" dirty="0" smtClean="0">
                <a:cs typeface="B Nazanin" panose="00000400000000000000" pitchFamily="2" charset="-78"/>
              </a:rPr>
              <a:t>.</a:t>
            </a:r>
            <a:r>
              <a:rPr lang="fa-IR" b="1" u="sng" dirty="0" smtClean="0">
                <a:cs typeface="B Nazanin" panose="00000400000000000000" pitchFamily="2" charset="-78"/>
                <a:hlinkClick r:id="rId2"/>
              </a:rPr>
              <a:t>آمونیاک</a:t>
            </a:r>
            <a:r>
              <a:rPr lang="en-US" dirty="0" smtClean="0">
                <a:cs typeface="B Nazanin" panose="00000400000000000000" pitchFamily="2" charset="-78"/>
              </a:rPr>
              <a:t> </a:t>
            </a:r>
            <a:r>
              <a:rPr lang="fa-IR" dirty="0">
                <a:cs typeface="B Nazanin" panose="00000400000000000000" pitchFamily="2" charset="-78"/>
              </a:rPr>
              <a:t>گازی است </a:t>
            </a:r>
            <a:r>
              <a:rPr lang="fa-IR" dirty="0" smtClean="0">
                <a:cs typeface="B Nazanin" panose="00000400000000000000" pitchFamily="2" charset="-78"/>
              </a:rPr>
              <a:t>بــی </a:t>
            </a:r>
            <a:r>
              <a:rPr lang="fa-IR" dirty="0">
                <a:cs typeface="B Nazanin" panose="00000400000000000000" pitchFamily="2" charset="-78"/>
              </a:rPr>
              <a:t>رنگ، با </a:t>
            </a:r>
            <a:r>
              <a:rPr lang="fa-IR" dirty="0" smtClean="0">
                <a:cs typeface="B Nazanin" panose="00000400000000000000" pitchFamily="2" charset="-78"/>
              </a:rPr>
              <a:t>مزه </a:t>
            </a:r>
            <a:r>
              <a:rPr lang="fa-IR" dirty="0">
                <a:cs typeface="B Nazanin" panose="00000400000000000000" pitchFamily="2" charset="-78"/>
              </a:rPr>
              <a:t>فوق العاده تند و زننده که اشک‌آور و خفه کننده است</a:t>
            </a:r>
            <a:r>
              <a:rPr lang="en-US" dirty="0">
                <a:cs typeface="B Nazanin" panose="00000400000000000000" pitchFamily="2" charset="-78"/>
              </a:rPr>
              <a:t>. </a:t>
            </a:r>
            <a:r>
              <a:rPr lang="fa-IR" b="1" u="sng" dirty="0">
                <a:cs typeface="B Nazanin" panose="00000400000000000000" pitchFamily="2" charset="-78"/>
                <a:hlinkClick r:id="rId2"/>
              </a:rPr>
              <a:t>گاز آمونیاک</a:t>
            </a:r>
            <a:r>
              <a:rPr lang="en-US" dirty="0">
                <a:cs typeface="B Nazanin" panose="00000400000000000000" pitchFamily="2" charset="-78"/>
              </a:rPr>
              <a:t> </a:t>
            </a:r>
            <a:r>
              <a:rPr lang="fa-IR" dirty="0">
                <a:cs typeface="B Nazanin" panose="00000400000000000000" pitchFamily="2" charset="-78"/>
              </a:rPr>
              <a:t>از هوا </a:t>
            </a:r>
            <a:r>
              <a:rPr lang="fa-IR" dirty="0" smtClean="0">
                <a:cs typeface="B Nazanin" panose="00000400000000000000" pitchFamily="2" charset="-78"/>
              </a:rPr>
              <a:t>سبـک‌تر </a:t>
            </a:r>
            <a:r>
              <a:rPr lang="fa-IR" dirty="0">
                <a:cs typeface="B Nazanin" panose="00000400000000000000" pitchFamily="2" charset="-78"/>
              </a:rPr>
              <a:t>بوده و به سهولت به </a:t>
            </a:r>
            <a:r>
              <a:rPr lang="fa-IR" dirty="0" smtClean="0">
                <a:cs typeface="B Nazanin" panose="00000400000000000000" pitchFamily="2" charset="-78"/>
              </a:rPr>
              <a:t>مـایع </a:t>
            </a:r>
            <a:r>
              <a:rPr lang="fa-IR" dirty="0">
                <a:cs typeface="B Nazanin" panose="00000400000000000000" pitchFamily="2" charset="-78"/>
              </a:rPr>
              <a:t>تبدیل </a:t>
            </a:r>
            <a:r>
              <a:rPr lang="fa-IR" dirty="0" smtClean="0">
                <a:cs typeface="B Nazanin" panose="00000400000000000000" pitchFamily="2" charset="-78"/>
              </a:rPr>
              <a:t>می‌شود</a:t>
            </a:r>
            <a:r>
              <a:rPr lang="fa-IR" dirty="0">
                <a:cs typeface="B Nazanin" panose="00000400000000000000" pitchFamily="2" charset="-78"/>
              </a:rPr>
              <a:t>.</a:t>
            </a:r>
            <a:r>
              <a:rPr lang="en-US" u="sng" dirty="0" smtClean="0">
                <a:cs typeface="B Nazanin" panose="00000400000000000000" pitchFamily="2" charset="-78"/>
                <a:hlinkClick r:id="rId2"/>
              </a:rPr>
              <a:t> </a:t>
            </a:r>
            <a:r>
              <a:rPr lang="fa-IR" u="sng" dirty="0" smtClean="0">
                <a:cs typeface="B Nazanin" panose="00000400000000000000" pitchFamily="2" charset="-78"/>
                <a:hlinkClick r:id="rId2"/>
              </a:rPr>
              <a:t>آمونیاک </a:t>
            </a:r>
            <a:r>
              <a:rPr lang="fa-IR" dirty="0">
                <a:cs typeface="B Nazanin" panose="00000400000000000000" pitchFamily="2" charset="-78"/>
              </a:rPr>
              <a:t>درآب بسیار محلول بوده و در </a:t>
            </a:r>
            <a:r>
              <a:rPr lang="fa-IR" dirty="0" smtClean="0">
                <a:cs typeface="B Nazanin" panose="00000400000000000000" pitchFamily="2" charset="-78"/>
              </a:rPr>
              <a:t>منـفی </a:t>
            </a:r>
            <a:r>
              <a:rPr lang="fa-IR" dirty="0">
                <a:cs typeface="B Nazanin" panose="00000400000000000000" pitchFamily="2" charset="-78"/>
              </a:rPr>
              <a:t>۷۷/۷ </a:t>
            </a:r>
            <a:r>
              <a:rPr lang="fa-IR" dirty="0" smtClean="0">
                <a:cs typeface="B Nazanin" panose="00000400000000000000" pitchFamily="2" charset="-78"/>
              </a:rPr>
              <a:t>درجه </a:t>
            </a:r>
            <a:r>
              <a:rPr lang="fa-IR" dirty="0">
                <a:cs typeface="B Nazanin" panose="00000400000000000000" pitchFamily="2" charset="-78"/>
              </a:rPr>
              <a:t>سانتیگراد </a:t>
            </a:r>
            <a:r>
              <a:rPr lang="fa-IR" dirty="0" smtClean="0">
                <a:cs typeface="B Nazanin" panose="00000400000000000000" pitchFamily="2" charset="-78"/>
              </a:rPr>
              <a:t>منـجمد </a:t>
            </a:r>
            <a:r>
              <a:rPr lang="fa-IR" dirty="0">
                <a:cs typeface="B Nazanin" panose="00000400000000000000" pitchFamily="2" charset="-78"/>
              </a:rPr>
              <a:t>و در </a:t>
            </a:r>
            <a:r>
              <a:rPr lang="fa-IR" dirty="0" smtClean="0">
                <a:cs typeface="B Nazanin" panose="00000400000000000000" pitchFamily="2" charset="-78"/>
              </a:rPr>
              <a:t>منفـی </a:t>
            </a:r>
            <a:r>
              <a:rPr lang="fa-IR" dirty="0">
                <a:cs typeface="B Nazanin" panose="00000400000000000000" pitchFamily="2" charset="-78"/>
              </a:rPr>
              <a:t>۳۳/۳۴ </a:t>
            </a:r>
            <a:r>
              <a:rPr lang="fa-IR" dirty="0" smtClean="0">
                <a:cs typeface="B Nazanin" panose="00000400000000000000" pitchFamily="2" charset="-78"/>
              </a:rPr>
              <a:t>درجه </a:t>
            </a:r>
            <a:r>
              <a:rPr lang="fa-IR" dirty="0">
                <a:cs typeface="B Nazanin" panose="00000400000000000000" pitchFamily="2" charset="-78"/>
              </a:rPr>
              <a:t>سانتیگراد به </a:t>
            </a:r>
            <a:r>
              <a:rPr lang="fa-IR" dirty="0" smtClean="0">
                <a:cs typeface="B Nazanin" panose="00000400000000000000" pitchFamily="2" charset="-78"/>
              </a:rPr>
              <a:t>جـوش </a:t>
            </a:r>
            <a:r>
              <a:rPr lang="fa-IR" dirty="0">
                <a:cs typeface="B Nazanin" panose="00000400000000000000" pitchFamily="2" charset="-78"/>
              </a:rPr>
              <a:t>در می‌آید. وزن مخصوص محلول </a:t>
            </a:r>
            <a:r>
              <a:rPr lang="fa-IR" dirty="0" smtClean="0">
                <a:cs typeface="B Nazanin" panose="00000400000000000000" pitchFamily="2" charset="-78"/>
              </a:rPr>
              <a:t>اشبــاع </a:t>
            </a:r>
            <a:r>
              <a:rPr lang="fa-IR" dirty="0">
                <a:cs typeface="B Nazanin" panose="00000400000000000000" pitchFamily="2" charset="-78"/>
              </a:rPr>
              <a:t>آمونیاک ۰/۸۸ گرم بر سانتیمتر مکعب </a:t>
            </a:r>
            <a:r>
              <a:rPr lang="fa-IR" dirty="0" smtClean="0">
                <a:cs typeface="B Nazanin" panose="00000400000000000000" pitchFamily="2" charset="-78"/>
              </a:rPr>
              <a:t>است. </a:t>
            </a:r>
            <a:r>
              <a:rPr lang="en-US" dirty="0" smtClean="0">
                <a:cs typeface="B Nazanin" panose="00000400000000000000" pitchFamily="2" charset="-78"/>
                <a:hlinkClick r:id="rId2"/>
              </a:rPr>
              <a:t> </a:t>
            </a:r>
            <a:r>
              <a:rPr lang="fa-IR" u="sng" dirty="0" smtClean="0">
                <a:cs typeface="B Nazanin" panose="00000400000000000000" pitchFamily="2" charset="-78"/>
                <a:hlinkClick r:id="rId2"/>
              </a:rPr>
              <a:t>گاز </a:t>
            </a:r>
            <a:r>
              <a:rPr lang="fa-IR" u="sng" dirty="0">
                <a:cs typeface="B Nazanin" panose="00000400000000000000" pitchFamily="2" charset="-78"/>
                <a:hlinkClick r:id="rId2"/>
              </a:rPr>
              <a:t>آمونیاک</a:t>
            </a:r>
            <a:r>
              <a:rPr lang="en-US" dirty="0">
                <a:cs typeface="B Nazanin" panose="00000400000000000000" pitchFamily="2" charset="-78"/>
              </a:rPr>
              <a:t> </a:t>
            </a:r>
            <a:r>
              <a:rPr lang="fa-IR" dirty="0" smtClean="0">
                <a:cs typeface="B Nazanin" panose="00000400000000000000" pitchFamily="2" charset="-78"/>
              </a:rPr>
              <a:t>قابـل افـروزش </a:t>
            </a:r>
            <a:r>
              <a:rPr lang="fa-IR" dirty="0">
                <a:cs typeface="B Nazanin" panose="00000400000000000000" pitchFamily="2" charset="-78"/>
              </a:rPr>
              <a:t>و حدود اشتعالش ۱۶-۲۵ درصد حجمی </a:t>
            </a:r>
            <a:r>
              <a:rPr lang="fa-IR" dirty="0">
                <a:cs typeface="B Nazanin" panose="00000400000000000000" pitchFamily="2" charset="-78"/>
                <a:hlinkClick r:id="rId2"/>
              </a:rPr>
              <a:t>گاز </a:t>
            </a:r>
            <a:r>
              <a:rPr lang="fa-IR" dirty="0" smtClean="0">
                <a:cs typeface="B Nazanin" panose="00000400000000000000" pitchFamily="2" charset="-78"/>
                <a:hlinkClick r:id="rId2"/>
              </a:rPr>
              <a:t>آمونیاک</a:t>
            </a:r>
            <a:r>
              <a:rPr lang="en-US" dirty="0" smtClean="0">
                <a:cs typeface="B Nazanin" panose="00000400000000000000" pitchFamily="2" charset="-78"/>
              </a:rPr>
              <a:t> </a:t>
            </a:r>
            <a:r>
              <a:rPr lang="fa-IR" dirty="0" smtClean="0">
                <a:cs typeface="B Nazanin" panose="00000400000000000000" pitchFamily="2" charset="-78"/>
              </a:rPr>
              <a:t> در هـوا است.</a:t>
            </a:r>
            <a:endParaRPr lang="en-US" dirty="0">
              <a:cs typeface="B Nazanin" panose="00000400000000000000" pitchFamily="2" charset="-78"/>
            </a:endParaRPr>
          </a:p>
        </p:txBody>
      </p:sp>
      <p:sp>
        <p:nvSpPr>
          <p:cNvPr id="8" name="Rectangle 7"/>
          <p:cNvSpPr/>
          <p:nvPr/>
        </p:nvSpPr>
        <p:spPr>
          <a:xfrm>
            <a:off x="115908" y="2881850"/>
            <a:ext cx="11955925" cy="923330"/>
          </a:xfrm>
          <a:prstGeom prst="rect">
            <a:avLst/>
          </a:prstGeom>
        </p:spPr>
        <p:txBody>
          <a:bodyPr wrap="square">
            <a:spAutoFit/>
          </a:bodyPr>
          <a:lstStyle/>
          <a:p>
            <a:pPr algn="r" rtl="1">
              <a:lnSpc>
                <a:spcPct val="150000"/>
              </a:lnSpc>
            </a:pPr>
            <a:r>
              <a:rPr lang="fa-IR" b="1"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آمونیاک</a:t>
            </a:r>
            <a:r>
              <a:rPr lang="fa-IR"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 </a:t>
            </a:r>
            <a:r>
              <a:rPr lang="fa-IR" dirty="0">
                <a:latin typeface="Times New Roman" panose="02020603050405020304" pitchFamily="18" charset="0"/>
                <a:ea typeface="Times New Roman" panose="02020603050405020304" pitchFamily="18" charset="0"/>
                <a:cs typeface="B Nazanin" panose="00000400000000000000" pitchFamily="2" charset="-78"/>
              </a:rPr>
              <a:t>در کارخانجات یخ سازی ، در ساخت کودهایی از قبیل نیترات ، سولفات و فسفات آمونیوم ، تهیه اسید نیتریک ، دارو و مواد منفجره بکار می‌رود. محلول </a:t>
            </a:r>
            <a:r>
              <a:rPr lang="fa-IR"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آمونیاکی</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که معمولا در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تجارت، خـرید </a:t>
            </a:r>
            <a:r>
              <a:rPr lang="fa-IR" dirty="0">
                <a:latin typeface="Times New Roman" panose="02020603050405020304" pitchFamily="18" charset="0"/>
                <a:ea typeface="Times New Roman" panose="02020603050405020304" pitchFamily="18" charset="0"/>
                <a:cs typeface="B Nazanin" panose="00000400000000000000" pitchFamily="2" charset="-78"/>
              </a:rPr>
              <a:t>و فروش می‌شود، 20 تا 22 درجه سوم (20.7 درصد و تکاتف نسبی آن</a:t>
            </a:r>
            <a:r>
              <a:rPr lang="en-US" dirty="0">
                <a:latin typeface="Times New Roman" panose="02020603050405020304" pitchFamily="18" charset="0"/>
                <a:ea typeface="Times New Roman" panose="02020603050405020304" pitchFamily="18" charset="0"/>
                <a:cs typeface="B Nazanin" panose="00000400000000000000" pitchFamily="2" charset="-78"/>
              </a:rPr>
              <a:t> (d=0,92 </a:t>
            </a:r>
            <a:r>
              <a:rPr lang="fa-IR" dirty="0">
                <a:latin typeface="Times New Roman" panose="02020603050405020304" pitchFamily="18" charset="0"/>
                <a:ea typeface="Times New Roman" panose="02020603050405020304" pitchFamily="18" charset="0"/>
                <a:cs typeface="B Nazanin" panose="00000400000000000000" pitchFamily="2" charset="-78"/>
              </a:rPr>
              <a:t>و یا 28 تا 29 درجه (32.7 درصد آمونیاک)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مــی‌باشد</a:t>
            </a:r>
            <a:r>
              <a:rPr lang="en-US" dirty="0">
                <a:latin typeface="Times New Roman" panose="02020603050405020304" pitchFamily="18" charset="0"/>
                <a:ea typeface="Times New Roman" panose="02020603050405020304" pitchFamily="18" charset="0"/>
                <a:cs typeface="B Nazanin" panose="00000400000000000000" pitchFamily="2" charset="-78"/>
              </a:rPr>
              <a:t>. </a:t>
            </a:r>
            <a:endParaRPr lang="en-US" dirty="0">
              <a:cs typeface="B Nazanin" panose="00000400000000000000" pitchFamily="2" charset="-78"/>
            </a:endParaRPr>
          </a:p>
        </p:txBody>
      </p:sp>
      <p:sp>
        <p:nvSpPr>
          <p:cNvPr id="9" name="Rectangle 8"/>
          <p:cNvSpPr/>
          <p:nvPr/>
        </p:nvSpPr>
        <p:spPr>
          <a:xfrm>
            <a:off x="3503052" y="3703916"/>
            <a:ext cx="8568781" cy="1754326"/>
          </a:xfrm>
          <a:prstGeom prst="rect">
            <a:avLst/>
          </a:prstGeom>
        </p:spPr>
        <p:txBody>
          <a:bodyPr wrap="square">
            <a:spAutoFit/>
          </a:bodyPr>
          <a:lstStyle/>
          <a:p>
            <a:pPr algn="r" rtl="1">
              <a:lnSpc>
                <a:spcPct val="150000"/>
              </a:lnSpc>
            </a:pPr>
            <a:r>
              <a:rPr lang="fa-IR" b="1"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آمونیاک</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را می‌توان اصولا از سه منبع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زیـر </a:t>
            </a:r>
            <a:r>
              <a:rPr lang="fa-IR" dirty="0">
                <a:latin typeface="Times New Roman" panose="02020603050405020304" pitchFamily="18" charset="0"/>
                <a:ea typeface="Times New Roman" panose="02020603050405020304" pitchFamily="18" charset="0"/>
                <a:cs typeface="B Nazanin" panose="00000400000000000000" pitchFamily="2" charset="-78"/>
              </a:rPr>
              <a:t>تهیه کرد</a:t>
            </a:r>
            <a:r>
              <a:rPr lang="en-US" dirty="0">
                <a:latin typeface="Times New Roman" panose="02020603050405020304" pitchFamily="18" charset="0"/>
                <a:ea typeface="Times New Roman" panose="02020603050405020304" pitchFamily="18" charset="0"/>
                <a:cs typeface="B Nazanin" panose="00000400000000000000" pitchFamily="2" charset="-78"/>
              </a:rPr>
              <a:t>: </a:t>
            </a:r>
          </a:p>
          <a:p>
            <a:pPr marL="342900" marR="0" lvl="0" indent="-342900" algn="r" rtl="1">
              <a:lnSpc>
                <a:spcPct val="150000"/>
              </a:lnSpc>
              <a:spcBef>
                <a:spcPts val="0"/>
              </a:spcBef>
              <a:spcAft>
                <a:spcPts val="0"/>
              </a:spcAft>
              <a:buFont typeface="+mj-lt"/>
              <a:buAutoNum type="arabicPeriod"/>
              <a:tabLst>
                <a:tab pos="457200" algn="l"/>
              </a:tabLs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تقطیر </a:t>
            </a:r>
            <a:r>
              <a:rPr lang="fa-IR" dirty="0">
                <a:latin typeface="Times New Roman" panose="02020603050405020304" pitchFamily="18" charset="0"/>
                <a:ea typeface="Times New Roman" panose="02020603050405020304" pitchFamily="18" charset="0"/>
                <a:cs typeface="B Nazanin" panose="00000400000000000000" pitchFamily="2" charset="-78"/>
              </a:rPr>
              <a:t>زغال سنگ که از آبهای </a:t>
            </a:r>
            <a:r>
              <a:rPr lang="fa-IR" u="sng" dirty="0">
                <a:solidFill>
                  <a:schemeClr val="bg2">
                    <a:lumMod val="20000"/>
                    <a:lumOff val="80000"/>
                  </a:schemeClr>
                </a:solidFill>
                <a:latin typeface="Times New Roman" panose="02020603050405020304" pitchFamily="18" charset="0"/>
                <a:ea typeface="Times New Roman" panose="02020603050405020304" pitchFamily="18" charset="0"/>
                <a:cs typeface="B Nazanin" panose="00000400000000000000" pitchFamily="2" charset="-78"/>
                <a:hlinkClick r:id="rId2"/>
              </a:rPr>
              <a:t>آمونیاک</a:t>
            </a:r>
            <a:r>
              <a:rPr lang="fa-IR" dirty="0">
                <a:solidFill>
                  <a:schemeClr val="bg2">
                    <a:lumMod val="60000"/>
                    <a:lumOff val="40000"/>
                  </a:schemeClr>
                </a:solidFill>
                <a:latin typeface="Times New Roman" panose="02020603050405020304" pitchFamily="18" charset="0"/>
                <a:ea typeface="Times New Roman" panose="02020603050405020304" pitchFamily="18" charset="0"/>
                <a:cs typeface="B Nazanin" panose="00000400000000000000" pitchFamily="2" charset="-78"/>
              </a:rPr>
              <a:t>ی</a:t>
            </a:r>
            <a:r>
              <a:rPr lang="fa-IR" dirty="0">
                <a:latin typeface="Times New Roman" panose="02020603050405020304" pitchFamily="18" charset="0"/>
                <a:ea typeface="Times New Roman" panose="02020603050405020304" pitchFamily="18" charset="0"/>
                <a:cs typeface="B Nazanin" panose="00000400000000000000" pitchFamily="2" charset="-78"/>
              </a:rPr>
              <a:t> آن ، ابتدا </a:t>
            </a:r>
            <a:r>
              <a:rPr lang="fa-IR"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آمونیاک</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و سپس سولفات </a:t>
            </a:r>
            <a:r>
              <a:rPr lang="fa-IR"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آمونیاک</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تهیه می‌کنند</a:t>
            </a:r>
            <a:r>
              <a:rPr lang="en-US" dirty="0">
                <a:latin typeface="Times New Roman" panose="02020603050405020304" pitchFamily="18" charset="0"/>
                <a:ea typeface="Times New Roman" panose="02020603050405020304" pitchFamily="18" charset="0"/>
                <a:cs typeface="B Nazanin" panose="00000400000000000000" pitchFamily="2" charset="-78"/>
              </a:rPr>
              <a:t>.</a:t>
            </a:r>
          </a:p>
          <a:p>
            <a:pPr marL="342900" marR="0" lvl="0" indent="-342900" algn="r" rtl="1">
              <a:lnSpc>
                <a:spcPct val="150000"/>
              </a:lnSpc>
              <a:spcBef>
                <a:spcPts val="0"/>
              </a:spcBef>
              <a:spcAft>
                <a:spcPts val="0"/>
              </a:spcAft>
              <a:buFont typeface="+mj-lt"/>
              <a:buAutoNum type="arabicPeriod"/>
              <a:tabLst>
                <a:tab pos="457200" algn="l"/>
              </a:tabLs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سنتز </a:t>
            </a:r>
            <a:r>
              <a:rPr lang="fa-IR" dirty="0">
                <a:latin typeface="Times New Roman" panose="02020603050405020304" pitchFamily="18" charset="0"/>
                <a:ea typeface="Times New Roman" panose="02020603050405020304" pitchFamily="18" charset="0"/>
                <a:cs typeface="B Nazanin" panose="00000400000000000000" pitchFamily="2" charset="-78"/>
              </a:rPr>
              <a:t>مستقیم</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50000"/>
              </a:lnSpc>
              <a:spcBef>
                <a:spcPts val="0"/>
              </a:spcBef>
              <a:spcAft>
                <a:spcPts val="0"/>
              </a:spcAft>
              <a:buFont typeface="+mj-lt"/>
              <a:buAutoNum type="arabicPeriod"/>
              <a:tabLst>
                <a:tab pos="457200" algn="l"/>
              </a:tabLs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تهیه </a:t>
            </a:r>
            <a:r>
              <a:rPr lang="fa-IR" dirty="0">
                <a:latin typeface="Times New Roman" panose="02020603050405020304" pitchFamily="18" charset="0"/>
                <a:ea typeface="Times New Roman" panose="02020603050405020304" pitchFamily="18" charset="0"/>
                <a:cs typeface="B Nazanin" panose="00000400000000000000" pitchFamily="2" charset="-78"/>
              </a:rPr>
              <a:t>سینامالدئید و سیانوزها</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0" name="Rectangle 9"/>
          <p:cNvSpPr/>
          <p:nvPr/>
        </p:nvSpPr>
        <p:spPr>
          <a:xfrm>
            <a:off x="319846" y="5338691"/>
            <a:ext cx="11687594" cy="1304203"/>
          </a:xfrm>
          <a:prstGeom prst="rect">
            <a:avLst/>
          </a:prstGeom>
        </p:spPr>
        <p:txBody>
          <a:bodyPr wrap="square">
            <a:spAutoFit/>
          </a:bodyPr>
          <a:lstStyle/>
          <a:p>
            <a:pPr algn="r" rtl="1">
              <a:lnSpc>
                <a:spcPct val="150000"/>
              </a:lnSpc>
            </a:pPr>
            <a:r>
              <a:rPr lang="fa-IR" b="1" dirty="0">
                <a:latin typeface="Tahoma" panose="020B0604030504040204" pitchFamily="34" charset="0"/>
                <a:cs typeface="B Nazanin" panose="00000400000000000000" pitchFamily="2" charset="-78"/>
              </a:rPr>
              <a:t>روش‌های </a:t>
            </a:r>
            <a:r>
              <a:rPr lang="fa-IR" b="1" dirty="0" smtClean="0">
                <a:latin typeface="Tahoma" panose="020B0604030504040204" pitchFamily="34" charset="0"/>
                <a:cs typeface="B Nazanin" panose="00000400000000000000" pitchFamily="2" charset="-78"/>
              </a:rPr>
              <a:t>صنعتی</a:t>
            </a:r>
            <a:r>
              <a:rPr lang="fa-IR" dirty="0" smtClean="0">
                <a:latin typeface="Tahoma" panose="020B0604030504040204" pitchFamily="34" charset="0"/>
                <a:cs typeface="B Nazanin" panose="00000400000000000000" pitchFamily="2" charset="-78"/>
              </a:rPr>
              <a:t>:</a:t>
            </a:r>
          </a:p>
          <a:p>
            <a:pPr algn="r" rtl="1">
              <a:lnSpc>
                <a:spcPct val="150000"/>
              </a:lnSpc>
            </a:pPr>
            <a:r>
              <a:rPr lang="fa-IR" dirty="0" smtClean="0">
                <a:latin typeface="Tahoma" panose="020B0604030504040204" pitchFamily="34" charset="0"/>
                <a:cs typeface="B Nazanin" panose="00000400000000000000" pitchFamily="2" charset="-78"/>
              </a:rPr>
              <a:t>مهم‌ترین </a:t>
            </a:r>
            <a:r>
              <a:rPr lang="fa-IR" dirty="0">
                <a:latin typeface="Tahoma" panose="020B0604030504040204" pitchFamily="34" charset="0"/>
                <a:cs typeface="B Nazanin" panose="00000400000000000000" pitchFamily="2" charset="-78"/>
              </a:rPr>
              <a:t>روش صنعتی تولید آمونیاک، </a:t>
            </a:r>
            <a:r>
              <a:rPr lang="fa-IR" dirty="0">
                <a:latin typeface="Tahoma" panose="020B0604030504040204" pitchFamily="34" charset="0"/>
                <a:cs typeface="B Nazanin" panose="00000400000000000000" pitchFamily="2" charset="-78"/>
                <a:hlinkClick r:id="rId3" tooltip="فرایند هابر"/>
              </a:rPr>
              <a:t>فرایند هابر</a:t>
            </a:r>
            <a:r>
              <a:rPr lang="fa-IR" dirty="0">
                <a:latin typeface="Tahoma" panose="020B0604030504040204" pitchFamily="34" charset="0"/>
                <a:cs typeface="B Nazanin" panose="00000400000000000000" pitchFamily="2" charset="-78"/>
              </a:rPr>
              <a:t> نام دارد که شامل تهیة آمونیاک از عناصر سازندة آن می‌باشد. در این روش، گازهای نیتروژن و هیدروژن در دمای بالا و در فشار زیاد با هم واکنش می‌دهند و آمونیاک را تولید می‌کنند. </a:t>
            </a:r>
            <a:r>
              <a:rPr lang="fa-IR" dirty="0">
                <a:latin typeface="Tahoma" panose="020B0604030504040204" pitchFamily="34" charset="0"/>
                <a:cs typeface="B Nazanin" panose="00000400000000000000" pitchFamily="2" charset="-78"/>
                <a:hlinkClick r:id="rId4" tooltip="کاتالیزگر"/>
              </a:rPr>
              <a:t>کاتالیزگرهای</a:t>
            </a:r>
            <a:r>
              <a:rPr lang="fa-IR" dirty="0">
                <a:latin typeface="Tahoma" panose="020B0604030504040204" pitchFamily="34" charset="0"/>
                <a:cs typeface="B Nazanin" panose="00000400000000000000" pitchFamily="2" charset="-78"/>
              </a:rPr>
              <a:t> مختلف هم به سهولت این واکنش کمک </a:t>
            </a:r>
            <a:r>
              <a:rPr lang="fa-IR" dirty="0" smtClean="0">
                <a:latin typeface="Tahoma" panose="020B0604030504040204" pitchFamily="34" charset="0"/>
                <a:cs typeface="B Nazanin" panose="00000400000000000000" pitchFamily="2" charset="-78"/>
              </a:rPr>
              <a:t>می‌نمایند.</a:t>
            </a:r>
            <a:endParaRPr lang="fa-IR" b="0" i="0" dirty="0">
              <a:effectLst/>
              <a:latin typeface="Tahoma" panose="020B0604030504040204" pitchFamily="34" charset="0"/>
              <a:cs typeface="B Nazanin" panose="00000400000000000000" pitchFamily="2" charset="-78"/>
            </a:endParaRPr>
          </a:p>
        </p:txBody>
      </p:sp>
      <p:sp>
        <p:nvSpPr>
          <p:cNvPr id="11" name="TextBox 10"/>
          <p:cNvSpPr txBox="1"/>
          <p:nvPr/>
        </p:nvSpPr>
        <p:spPr>
          <a:xfrm>
            <a:off x="3979571" y="143582"/>
            <a:ext cx="4417455" cy="707886"/>
          </a:xfrm>
          <a:prstGeom prst="rect">
            <a:avLst/>
          </a:prstGeom>
          <a:noFill/>
        </p:spPr>
        <p:txBody>
          <a:bodyPr wrap="square" rtlCol="0">
            <a:spAutoFit/>
          </a:bodyPr>
          <a:lstStyle/>
          <a:p>
            <a:pPr algn="ctr"/>
            <a:r>
              <a:rPr lang="en-US" sz="4000" dirty="0" smtClean="0">
                <a:latin typeface="Arial Black" panose="020B0A04020102020204" pitchFamily="34" charset="0"/>
                <a:cs typeface="Times New Roman" panose="02020603050405020304" pitchFamily="18" charset="0"/>
              </a:rPr>
              <a:t>NH</a:t>
            </a:r>
            <a:r>
              <a:rPr lang="en-US" sz="2800" dirty="0" smtClean="0">
                <a:latin typeface="Arial Black" panose="020B0A04020102020204" pitchFamily="34" charset="0"/>
                <a:cs typeface="Times New Roman" panose="02020603050405020304" pitchFamily="18" charset="0"/>
              </a:rPr>
              <a:t>3</a:t>
            </a:r>
            <a:endParaRPr lang="en-US" sz="28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3133234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1410648"/>
            <a:ext cx="10847058" cy="4478088"/>
          </a:xfrm>
        </p:spPr>
        <p:txBody>
          <a:bodyPr/>
          <a:lstStyle/>
          <a:p>
            <a:pPr marL="0" indent="0" algn="just" rtl="1">
              <a:lnSpc>
                <a:spcPct val="150000"/>
              </a:lnSpc>
              <a:buNone/>
            </a:pPr>
            <a:r>
              <a:rPr lang="fa-IR" b="1" dirty="0">
                <a:cs typeface="B Nazanin" panose="00000400000000000000" pitchFamily="2" charset="-78"/>
              </a:rPr>
              <a:t>هیدروژن فلورید</a:t>
            </a:r>
            <a:r>
              <a:rPr lang="fa-IR" dirty="0">
                <a:cs typeface="B Nazanin" panose="00000400000000000000" pitchFamily="2" charset="-78"/>
              </a:rPr>
              <a:t> با فرمول </a:t>
            </a:r>
            <a:r>
              <a:rPr lang="en-US" dirty="0">
                <a:cs typeface="B Nazanin" panose="00000400000000000000" pitchFamily="2" charset="-78"/>
              </a:rPr>
              <a:t>Hydrogen fluoride) HF) </a:t>
            </a:r>
            <a:endParaRPr lang="fa-IR" dirty="0" smtClean="0">
              <a:cs typeface="B Nazanin" panose="00000400000000000000" pitchFamily="2" charset="-78"/>
            </a:endParaRPr>
          </a:p>
          <a:p>
            <a:pPr marL="0" indent="0" algn="just" rtl="1">
              <a:lnSpc>
                <a:spcPct val="150000"/>
              </a:lnSpc>
              <a:buNone/>
            </a:pPr>
            <a:r>
              <a:rPr lang="fa-IR" dirty="0" smtClean="0">
                <a:cs typeface="B Nazanin" panose="00000400000000000000" pitchFamily="2" charset="-78"/>
              </a:rPr>
              <a:t>یک </a:t>
            </a:r>
            <a:r>
              <a:rPr lang="fa-IR" dirty="0">
                <a:cs typeface="B Nazanin" panose="00000400000000000000" pitchFamily="2" charset="-78"/>
              </a:rPr>
              <a:t>ترکیب شیمیایی گازیِ سبک‌تر از هواست. این ترکیب در دمای کمی کمتر از دمای معمولی اتاق (همانند بسیاری از </a:t>
            </a:r>
            <a:r>
              <a:rPr lang="fa-IR" dirty="0">
                <a:cs typeface="B Nazanin" panose="00000400000000000000" pitchFamily="2" charset="-78"/>
                <a:hlinkClick r:id="rId2" tooltip="هیدروژن هالید (صفحه وجود ندارد)"/>
              </a:rPr>
              <a:t>هیدروژن هالیدها</a:t>
            </a:r>
            <a:r>
              <a:rPr lang="fa-IR" dirty="0">
                <a:cs typeface="B Nazanin" panose="00000400000000000000" pitchFamily="2" charset="-78"/>
              </a:rPr>
              <a:t>) در ۱۹.۵ </a:t>
            </a:r>
            <a:r>
              <a:rPr lang="fa-IR" dirty="0" smtClean="0">
                <a:cs typeface="B Nazanin" panose="00000400000000000000" pitchFamily="2" charset="-78"/>
              </a:rPr>
              <a:t>درجـه </a:t>
            </a:r>
            <a:r>
              <a:rPr lang="fa-IR" dirty="0">
                <a:cs typeface="B Nazanin" panose="00000400000000000000" pitchFamily="2" charset="-78"/>
              </a:rPr>
              <a:t>سانتیگراد </a:t>
            </a:r>
            <a:r>
              <a:rPr lang="fa-IR" dirty="0" smtClean="0">
                <a:cs typeface="B Nazanin" panose="00000400000000000000" pitchFamily="2" charset="-78"/>
              </a:rPr>
              <a:t>مــی‌جوشد </a:t>
            </a:r>
            <a:r>
              <a:rPr lang="fa-IR" dirty="0">
                <a:cs typeface="B Nazanin" panose="00000400000000000000" pitchFamily="2" charset="-78"/>
              </a:rPr>
              <a:t>و در دمای </a:t>
            </a:r>
            <a:r>
              <a:rPr lang="fa-IR" dirty="0" smtClean="0">
                <a:cs typeface="B Nazanin" panose="00000400000000000000" pitchFamily="2" charset="-78"/>
              </a:rPr>
              <a:t>پاییـنتر </a:t>
            </a:r>
            <a:r>
              <a:rPr lang="fa-IR" dirty="0">
                <a:cs typeface="B Nazanin" panose="00000400000000000000" pitchFamily="2" charset="-78"/>
              </a:rPr>
              <a:t>از -۸۴ درجه سانتیگراد به صورت جامد در می‌آید. </a:t>
            </a:r>
            <a:r>
              <a:rPr lang="fa-IR" dirty="0" smtClean="0">
                <a:cs typeface="B Nazanin" panose="00000400000000000000" pitchFamily="2" charset="-78"/>
              </a:rPr>
              <a:t>ایــن </a:t>
            </a:r>
            <a:r>
              <a:rPr lang="fa-IR" dirty="0">
                <a:cs typeface="B Nazanin" panose="00000400000000000000" pitchFamily="2" charset="-78"/>
              </a:rPr>
              <a:t>ترکیب از منابع اصلی </a:t>
            </a:r>
            <a:r>
              <a:rPr lang="fa-IR" dirty="0">
                <a:cs typeface="B Nazanin" panose="00000400000000000000" pitchFamily="2" charset="-78"/>
                <a:hlinkClick r:id="rId3" tooltip="فلوئور"/>
              </a:rPr>
              <a:t>فلوئور</a:t>
            </a:r>
            <a:r>
              <a:rPr lang="fa-IR" dirty="0">
                <a:cs typeface="B Nazanin" panose="00000400000000000000" pitchFamily="2" charset="-78"/>
              </a:rPr>
              <a:t> است، با حل شدن در آب </a:t>
            </a:r>
            <a:r>
              <a:rPr lang="fa-IR" dirty="0">
                <a:cs typeface="B Nazanin" panose="00000400000000000000" pitchFamily="2" charset="-78"/>
                <a:hlinkClick r:id="rId4" tooltip="هیدروفلوریک اسید"/>
              </a:rPr>
              <a:t>هیدروفلوریک اسید</a:t>
            </a:r>
            <a:r>
              <a:rPr lang="fa-IR" dirty="0">
                <a:cs typeface="B Nazanin" panose="00000400000000000000" pitchFamily="2" charset="-78"/>
              </a:rPr>
              <a:t> را به وجود می‌آورد که اثرات </a:t>
            </a:r>
            <a:r>
              <a:rPr lang="fa-IR" dirty="0">
                <a:cs typeface="B Nazanin" panose="00000400000000000000" pitchFamily="2" charset="-78"/>
                <a:hlinkClick r:id="rId5" tooltip="خورندگی (صفحه وجود ندارد)"/>
              </a:rPr>
              <a:t>خورندگی</a:t>
            </a:r>
            <a:r>
              <a:rPr lang="fa-IR" dirty="0">
                <a:cs typeface="B Nazanin" panose="00000400000000000000" pitchFamily="2" charset="-78"/>
              </a:rPr>
              <a:t> بسیاری دارد و در صنایع پتروشیمی کاربرد زیادی دارد. این ماده بسیار </a:t>
            </a:r>
            <a:r>
              <a:rPr lang="fa-IR" dirty="0" smtClean="0">
                <a:cs typeface="B Nazanin" panose="00000400000000000000" pitchFamily="2" charset="-78"/>
              </a:rPr>
              <a:t>سمـی </a:t>
            </a:r>
            <a:r>
              <a:rPr lang="fa-IR" dirty="0">
                <a:cs typeface="B Nazanin" panose="00000400000000000000" pitchFamily="2" charset="-78"/>
              </a:rPr>
              <a:t>بوده و </a:t>
            </a:r>
            <a:r>
              <a:rPr lang="fa-IR" dirty="0" smtClean="0">
                <a:cs typeface="B Nazanin" panose="00000400000000000000" pitchFamily="2" charset="-78"/>
              </a:rPr>
              <a:t>مـی‌تواند </a:t>
            </a:r>
            <a:r>
              <a:rPr lang="fa-IR" dirty="0">
                <a:cs typeface="B Nazanin" panose="00000400000000000000" pitchFamily="2" charset="-78"/>
              </a:rPr>
              <a:t>به </a:t>
            </a:r>
            <a:r>
              <a:rPr lang="fa-IR" dirty="0" smtClean="0">
                <a:cs typeface="B Nazanin" panose="00000400000000000000" pitchFamily="2" charset="-78"/>
              </a:rPr>
              <a:t>ریــه‌ها </a:t>
            </a:r>
            <a:r>
              <a:rPr lang="fa-IR" dirty="0">
                <a:cs typeface="B Nazanin" panose="00000400000000000000" pitchFamily="2" charset="-78"/>
              </a:rPr>
              <a:t>آسیب بزند.</a:t>
            </a:r>
            <a:endParaRPr lang="en-US" dirty="0">
              <a:cs typeface="B Nazanin" panose="00000400000000000000" pitchFamily="2" charset="-78"/>
            </a:endParaRPr>
          </a:p>
        </p:txBody>
      </p:sp>
      <p:sp>
        <p:nvSpPr>
          <p:cNvPr id="4" name="Rectangle 3"/>
          <p:cNvSpPr/>
          <p:nvPr/>
        </p:nvSpPr>
        <p:spPr>
          <a:xfrm>
            <a:off x="4886749" y="488255"/>
            <a:ext cx="2178802" cy="523220"/>
          </a:xfrm>
          <a:prstGeom prst="rect">
            <a:avLst/>
          </a:prstGeom>
        </p:spPr>
        <p:txBody>
          <a:bodyPr wrap="none">
            <a:spAutoFit/>
          </a:bodyPr>
          <a:lstStyle/>
          <a:p>
            <a:r>
              <a:rPr lang="fa-IR" sz="2800" b="1" dirty="0">
                <a:cs typeface="B Nazanin" panose="00000400000000000000" pitchFamily="2" charset="-78"/>
              </a:rPr>
              <a:t>هیدروژن فلورید</a:t>
            </a:r>
            <a:endParaRPr lang="en-US" sz="2800" dirty="0"/>
          </a:p>
        </p:txBody>
      </p:sp>
    </p:spTree>
    <p:extLst>
      <p:ext uri="{BB962C8B-B14F-4D97-AF65-F5344CB8AC3E}">
        <p14:creationId xmlns:p14="http://schemas.microsoft.com/office/powerpoint/2010/main" val="72527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48" y="1134500"/>
            <a:ext cx="11091672" cy="2998588"/>
          </a:xfrm>
        </p:spPr>
        <p:txBody>
          <a:bodyPr>
            <a:noAutofit/>
          </a:bodyPr>
          <a:lstStyle/>
          <a:p>
            <a:pPr algn="ctr">
              <a:lnSpc>
                <a:spcPct val="150000"/>
              </a:lnSpc>
            </a:pPr>
            <a:r>
              <a:rPr lang="fa-IR" dirty="0" smtClean="0">
                <a:solidFill>
                  <a:schemeClr val="tx1"/>
                </a:solidFill>
                <a:latin typeface="Times New Roman" panose="02020603050405020304" pitchFamily="18" charset="0"/>
                <a:cs typeface="B Yekan" panose="00000400000000000000" pitchFamily="2" charset="-78"/>
              </a:rPr>
              <a:t>سنسورهای مورد استفاده</a:t>
            </a:r>
            <a:br>
              <a:rPr lang="fa-IR" dirty="0" smtClean="0">
                <a:solidFill>
                  <a:schemeClr val="tx1"/>
                </a:solidFill>
                <a:latin typeface="Times New Roman" panose="02020603050405020304" pitchFamily="18" charset="0"/>
                <a:cs typeface="B Yekan" panose="00000400000000000000" pitchFamily="2" charset="-78"/>
              </a:rPr>
            </a:br>
            <a:r>
              <a:rPr lang="fa-IR" dirty="0" smtClean="0">
                <a:solidFill>
                  <a:schemeClr val="tx1"/>
                </a:solidFill>
                <a:latin typeface="Times New Roman" panose="02020603050405020304" pitchFamily="18" charset="0"/>
                <a:cs typeface="B Yekan" panose="00000400000000000000" pitchFamily="2" charset="-78"/>
              </a:rPr>
              <a:t>در سنــجش آلودگـــی</a:t>
            </a:r>
            <a:endParaRPr lang="en-US" dirty="0">
              <a:solidFill>
                <a:schemeClr val="tx1"/>
              </a:solidFill>
              <a:latin typeface="Times New Roman" panose="02020603050405020304" pitchFamily="18" charset="0"/>
              <a:cs typeface="B Yekan" panose="00000400000000000000" pitchFamily="2" charset="-78"/>
            </a:endParaRPr>
          </a:p>
        </p:txBody>
      </p:sp>
    </p:spTree>
    <p:extLst>
      <p:ext uri="{BB962C8B-B14F-4D97-AF65-F5344CB8AC3E}">
        <p14:creationId xmlns:p14="http://schemas.microsoft.com/office/powerpoint/2010/main" val="407108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903" y="545810"/>
            <a:ext cx="8375255" cy="6054402"/>
          </a:xfrm>
        </p:spPr>
      </p:pic>
    </p:spTree>
    <p:extLst>
      <p:ext uri="{BB962C8B-B14F-4D97-AF65-F5344CB8AC3E}">
        <p14:creationId xmlns:p14="http://schemas.microsoft.com/office/powerpoint/2010/main" val="26862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721" y="236716"/>
            <a:ext cx="8758587" cy="6331509"/>
          </a:xfrm>
        </p:spPr>
      </p:pic>
    </p:spTree>
    <p:extLst>
      <p:ext uri="{BB962C8B-B14F-4D97-AF65-F5344CB8AC3E}">
        <p14:creationId xmlns:p14="http://schemas.microsoft.com/office/powerpoint/2010/main" val="127985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1293263"/>
            <a:ext cx="11977352" cy="4195481"/>
          </a:xfrm>
        </p:spPr>
        <p:txBody>
          <a:bodyPr>
            <a:normAutofit/>
          </a:bodyPr>
          <a:lstStyle/>
          <a:p>
            <a:pPr marL="0" indent="0" algn="r" rtl="1">
              <a:buNone/>
            </a:pPr>
            <a:r>
              <a:rPr lang="fa-IR" sz="2500" dirty="0">
                <a:cs typeface="B Nazanin" panose="00000400000000000000" pitchFamily="2" charset="-78"/>
              </a:rPr>
              <a:t>آلاينده ها موادی هستند که موجب آلودگی هوا, </a:t>
            </a:r>
            <a:r>
              <a:rPr lang="fa-IR" sz="2500" dirty="0" smtClean="0">
                <a:cs typeface="B Nazanin" panose="00000400000000000000" pitchFamily="2" charset="-78"/>
              </a:rPr>
              <a:t>آب و </a:t>
            </a:r>
            <a:r>
              <a:rPr lang="fa-IR" sz="2500" dirty="0">
                <a:cs typeface="B Nazanin" panose="00000400000000000000" pitchFamily="2" charset="-78"/>
              </a:rPr>
              <a:t>خاک </a:t>
            </a:r>
            <a:r>
              <a:rPr lang="fa-IR" sz="2500" dirty="0" smtClean="0">
                <a:cs typeface="B Nazanin" panose="00000400000000000000" pitchFamily="2" charset="-78"/>
              </a:rPr>
              <a:t>می‌شوند</a:t>
            </a:r>
            <a:r>
              <a:rPr lang="fa-IR" sz="2500" dirty="0">
                <a:cs typeface="B Nazanin" panose="00000400000000000000" pitchFamily="2" charset="-78"/>
              </a:rPr>
              <a:t>. </a:t>
            </a:r>
            <a:r>
              <a:rPr lang="fa-IR" sz="2500" dirty="0" smtClean="0">
                <a:cs typeface="B Nazanin" panose="00000400000000000000" pitchFamily="2" charset="-78"/>
              </a:rPr>
              <a:t>ايـــن </a:t>
            </a:r>
            <a:r>
              <a:rPr lang="fa-IR" sz="2500" dirty="0">
                <a:cs typeface="B Nazanin" panose="00000400000000000000" pitchFamily="2" charset="-78"/>
              </a:rPr>
              <a:t>آلودگی بر محيط </a:t>
            </a:r>
            <a:r>
              <a:rPr lang="fa-IR" sz="2500" dirty="0" smtClean="0">
                <a:cs typeface="B Nazanin" panose="00000400000000000000" pitchFamily="2" charset="-78"/>
              </a:rPr>
              <a:t>زيست و </a:t>
            </a:r>
            <a:r>
              <a:rPr lang="fa-IR" sz="2500" dirty="0">
                <a:cs typeface="B Nazanin" panose="00000400000000000000" pitchFamily="2" charset="-78"/>
              </a:rPr>
              <a:t>سلامتی انسان اثر </a:t>
            </a:r>
            <a:r>
              <a:rPr lang="fa-IR" sz="2500" dirty="0" smtClean="0">
                <a:cs typeface="B Nazanin" panose="00000400000000000000" pitchFamily="2" charset="-78"/>
              </a:rPr>
              <a:t>می</a:t>
            </a:r>
            <a:r>
              <a:rPr lang="fa-IR" sz="2500" baseline="-25000" dirty="0" smtClean="0">
                <a:cs typeface="B Nazanin" panose="00000400000000000000" pitchFamily="2" charset="-78"/>
              </a:rPr>
              <a:t> </a:t>
            </a:r>
            <a:r>
              <a:rPr lang="fa-IR" sz="2500" dirty="0">
                <a:cs typeface="B Nazanin" panose="00000400000000000000" pitchFamily="2" charset="-78"/>
              </a:rPr>
              <a:t>گذارد. </a:t>
            </a:r>
            <a:endParaRPr lang="fa-IR" sz="2500" dirty="0" smtClean="0">
              <a:cs typeface="B Nazanin" panose="00000400000000000000" pitchFamily="2" charset="-78"/>
            </a:endParaRPr>
          </a:p>
          <a:p>
            <a:pPr marL="0" indent="0" algn="r" rtl="1">
              <a:buNone/>
            </a:pPr>
            <a:endParaRPr lang="fa-IR" sz="2400" dirty="0">
              <a:cs typeface="B Nazanin" panose="00000400000000000000" pitchFamily="2" charset="-78"/>
            </a:endParaRPr>
          </a:p>
          <a:p>
            <a:pPr marL="0" indent="0" algn="r" rtl="1">
              <a:buNone/>
            </a:pPr>
            <a:r>
              <a:rPr lang="fa-IR" sz="2400" dirty="0" smtClean="0">
                <a:cs typeface="B Nazanin" panose="00000400000000000000" pitchFamily="2" charset="-78"/>
              </a:rPr>
              <a:t>واحدهای انداز‌ه‌گیری غلظت: </a:t>
            </a:r>
          </a:p>
          <a:p>
            <a:pPr algn="r" rtl="1">
              <a:buFont typeface="Wingdings" panose="05000000000000000000" pitchFamily="2" charset="2"/>
              <a:buChar char="ü"/>
            </a:pPr>
            <a:r>
              <a:rPr lang="en-US" sz="2400" dirty="0" err="1" smtClean="0">
                <a:cs typeface="B Nazanin" panose="00000400000000000000" pitchFamily="2" charset="-78"/>
              </a:rPr>
              <a:t>P</a:t>
            </a:r>
            <a:r>
              <a:rPr lang="en-US" sz="2400" dirty="0" err="1">
                <a:cs typeface="B Nazanin" panose="00000400000000000000" pitchFamily="2" charset="-78"/>
              </a:rPr>
              <a:t>P</a:t>
            </a:r>
            <a:r>
              <a:rPr lang="en-US" sz="2400" dirty="0" err="1" smtClean="0">
                <a:cs typeface="B Nazanin" panose="00000400000000000000" pitchFamily="2" charset="-78"/>
              </a:rPr>
              <a:t>m</a:t>
            </a:r>
            <a:endParaRPr lang="en-US" sz="2400" dirty="0" smtClean="0">
              <a:cs typeface="B Nazanin" panose="00000400000000000000" pitchFamily="2" charset="-78"/>
            </a:endParaRPr>
          </a:p>
          <a:p>
            <a:pPr algn="r" rtl="1">
              <a:buFont typeface="Wingdings" panose="05000000000000000000" pitchFamily="2" charset="2"/>
              <a:buChar char="ü"/>
            </a:pPr>
            <a:r>
              <a:rPr lang="en-US" sz="2400" dirty="0" smtClean="0">
                <a:cs typeface="B Nazanin" panose="00000400000000000000" pitchFamily="2" charset="-78"/>
              </a:rPr>
              <a:t>mg/m3</a:t>
            </a:r>
          </a:p>
          <a:p>
            <a:pPr algn="r" rtl="1">
              <a:buFont typeface="Wingdings" panose="05000000000000000000" pitchFamily="2" charset="2"/>
              <a:buChar char="ü"/>
            </a:pPr>
            <a:r>
              <a:rPr lang="en-US" sz="2400" dirty="0" smtClean="0">
                <a:cs typeface="B Nazanin" panose="00000400000000000000" pitchFamily="2" charset="-78"/>
              </a:rPr>
              <a:t>mg/kwh</a:t>
            </a:r>
            <a:endParaRPr lang="en-US" sz="2400" dirty="0">
              <a:cs typeface="B Nazanin" panose="00000400000000000000" pitchFamily="2" charset="-78"/>
            </a:endParaRPr>
          </a:p>
        </p:txBody>
      </p:sp>
    </p:spTree>
    <p:extLst>
      <p:ext uri="{BB962C8B-B14F-4D97-AF65-F5344CB8AC3E}">
        <p14:creationId xmlns:p14="http://schemas.microsoft.com/office/powerpoint/2010/main" val="24857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9859" y="218555"/>
            <a:ext cx="8718997" cy="523220"/>
          </a:xfrm>
          <a:prstGeom prst="rect">
            <a:avLst/>
          </a:prstGeom>
          <a:noFill/>
        </p:spPr>
        <p:txBody>
          <a:bodyPr wrap="square" rtlCol="0">
            <a:spAutoFit/>
          </a:bodyPr>
          <a:lstStyle/>
          <a:p>
            <a:pPr algn="r" rtl="1"/>
            <a:r>
              <a:rPr lang="fa-IR" sz="2800" dirty="0" smtClean="0">
                <a:cs typeface="B Titr" panose="00000700000000000000" pitchFamily="2" charset="-78"/>
              </a:rPr>
              <a:t>برخی سنسورهای مورد استفاده در آنالیز گازها:</a:t>
            </a:r>
            <a:endParaRPr lang="en-US" sz="2800" dirty="0">
              <a:cs typeface="B Titr" panose="000007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81703148"/>
              </p:ext>
            </p:extLst>
          </p:nvPr>
        </p:nvGraphicFramePr>
        <p:xfrm>
          <a:off x="1043187" y="1051252"/>
          <a:ext cx="10277341" cy="5549861"/>
        </p:xfrm>
        <a:graphic>
          <a:graphicData uri="http://schemas.openxmlformats.org/drawingml/2006/table">
            <a:tbl>
              <a:tblPr firstRow="1" bandRow="1">
                <a:tableStyleId>{284E427A-3D55-4303-BF80-6455036E1DE7}</a:tableStyleId>
              </a:tblPr>
              <a:tblGrid>
                <a:gridCol w="4959077">
                  <a:extLst>
                    <a:ext uri="{9D8B030D-6E8A-4147-A177-3AD203B41FA5}">
                      <a16:colId xmlns:a16="http://schemas.microsoft.com/office/drawing/2014/main" val="10251110"/>
                    </a:ext>
                  </a:extLst>
                </a:gridCol>
                <a:gridCol w="5318264">
                  <a:extLst>
                    <a:ext uri="{9D8B030D-6E8A-4147-A177-3AD203B41FA5}">
                      <a16:colId xmlns:a16="http://schemas.microsoft.com/office/drawing/2014/main" val="575476219"/>
                    </a:ext>
                  </a:extLst>
                </a:gridCol>
              </a:tblGrid>
              <a:tr h="459709">
                <a:tc>
                  <a:txBody>
                    <a:bodyPr/>
                    <a:lstStyle/>
                    <a:p>
                      <a:pPr algn="ctr"/>
                      <a:r>
                        <a:rPr lang="en-US" sz="2000" dirty="0" smtClean="0"/>
                        <a:t>Sensor Measuring principle</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t>Sensor Measuring principle</a:t>
                      </a: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76370225"/>
                  </a:ext>
                </a:extLst>
              </a:tr>
              <a:tr h="459709">
                <a:tc>
                  <a:txBody>
                    <a:bodyPr/>
                    <a:lstStyle/>
                    <a:p>
                      <a:pPr algn="ctr"/>
                      <a:r>
                        <a:rPr lang="en-US" sz="2000" b="1" dirty="0" err="1" smtClean="0">
                          <a:latin typeface="Times New Roman" panose="02020603050405020304" pitchFamily="18" charset="0"/>
                          <a:cs typeface="Times New Roman" panose="02020603050405020304" pitchFamily="18" charset="0"/>
                        </a:rPr>
                        <a:t>Electrocatalytic</a:t>
                      </a:r>
                      <a:r>
                        <a:rPr lang="en-US" sz="2000" b="1" dirty="0" smtClean="0">
                          <a:latin typeface="Times New Roman" panose="02020603050405020304" pitchFamily="18" charset="0"/>
                          <a:cs typeface="Times New Roman" panose="02020603050405020304" pitchFamily="18" charset="0"/>
                        </a:rPr>
                        <a:t> sensor</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Electrical conductivity </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77752574"/>
                  </a:ext>
                </a:extLst>
              </a:tr>
              <a:tr h="457025">
                <a:tc>
                  <a:txBody>
                    <a:bodyPr/>
                    <a:lstStyle/>
                    <a:p>
                      <a:pPr algn="ctr"/>
                      <a:r>
                        <a:rPr lang="en-US" sz="2000" b="1" dirty="0" err="1" smtClean="0">
                          <a:latin typeface="Times New Roman" panose="02020603050405020304" pitchFamily="18" charset="0"/>
                          <a:cs typeface="Times New Roman" panose="02020603050405020304" pitchFamily="18" charset="0"/>
                        </a:rPr>
                        <a:t>Polarographic</a:t>
                      </a:r>
                      <a:r>
                        <a:rPr lang="en-US" sz="2000" b="1" dirty="0" smtClean="0">
                          <a:latin typeface="Times New Roman" panose="02020603050405020304" pitchFamily="18" charset="0"/>
                          <a:cs typeface="Times New Roman" panose="02020603050405020304" pitchFamily="18" charset="0"/>
                        </a:rPr>
                        <a:t> sensor</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Interaction between chemical and</a:t>
                      </a:r>
                      <a:r>
                        <a:rPr lang="en-US" sz="2000" b="1" baseline="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electrical energy </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73262839"/>
                  </a:ext>
                </a:extLst>
              </a:tr>
              <a:tr h="459709">
                <a:tc>
                  <a:txBody>
                    <a:bodyPr/>
                    <a:lstStyle/>
                    <a:p>
                      <a:pPr algn="ctr"/>
                      <a:r>
                        <a:rPr lang="en-US" sz="2000" b="1" dirty="0" smtClean="0">
                          <a:latin typeface="Times New Roman" panose="02020603050405020304" pitchFamily="18" charset="0"/>
                          <a:cs typeface="Times New Roman" panose="02020603050405020304" pitchFamily="18" charset="0"/>
                        </a:rPr>
                        <a:t>Optical sensor</a:t>
                      </a:r>
                      <a:endParaRPr lang="en-US" sz="2000" b="1" dirty="0" smtClean="0">
                        <a:solidFill>
                          <a:srgbClr val="231F2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Optical features</a:t>
                      </a:r>
                      <a:endParaRPr lang="en-US" sz="2000" b="1" dirty="0" smtClean="0">
                        <a:solidFill>
                          <a:srgbClr val="231F2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50417203"/>
                  </a:ext>
                </a:extLst>
              </a:tr>
              <a:tr h="408969">
                <a:tc>
                  <a:txBody>
                    <a:bodyPr/>
                    <a:lstStyle/>
                    <a:p>
                      <a:pPr algn="ctr"/>
                      <a:r>
                        <a:rPr lang="en-US" sz="2000" b="1" dirty="0" smtClean="0">
                          <a:latin typeface="Times New Roman" panose="02020603050405020304" pitchFamily="18" charset="0"/>
                          <a:cs typeface="Times New Roman" panose="02020603050405020304" pitchFamily="18" charset="0"/>
                        </a:rPr>
                        <a:t>Calorimetric sensor</a:t>
                      </a:r>
                      <a:endParaRPr lang="en-US" sz="2000" b="1" dirty="0" smtClean="0">
                        <a:solidFill>
                          <a:srgbClr val="231F2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Heat reaction during interaction with</a:t>
                      </a:r>
                      <a:r>
                        <a:rPr lang="en-US" sz="2000" b="1" baseline="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certain gases</a:t>
                      </a:r>
                      <a:endParaRPr lang="en-US" sz="2000" b="1" dirty="0" smtClean="0">
                        <a:solidFill>
                          <a:srgbClr val="231F2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55206468"/>
                  </a:ext>
                </a:extLst>
              </a:tr>
              <a:tr h="662864">
                <a:tc>
                  <a:txBody>
                    <a:bodyPr/>
                    <a:lstStyle/>
                    <a:p>
                      <a:pPr algn="ctr"/>
                      <a:r>
                        <a:rPr lang="en-US" sz="2000" b="1" dirty="0" smtClean="0">
                          <a:latin typeface="Times New Roman" panose="02020603050405020304" pitchFamily="18" charset="0"/>
                          <a:cs typeface="Times New Roman" panose="02020603050405020304" pitchFamily="18" charset="0"/>
                        </a:rPr>
                        <a:t>Photometric sensor</a:t>
                      </a:r>
                      <a:endParaRPr lang="en-US" sz="2000" b="1" dirty="0" smtClean="0">
                        <a:solidFill>
                          <a:srgbClr val="231F2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Absorption of radiation, e.g. infrared</a:t>
                      </a:r>
                      <a:r>
                        <a:rPr lang="en-US" sz="2000" b="1" baseline="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(IR) or ultraviolet (UV)</a:t>
                      </a:r>
                      <a:endParaRPr lang="en-US" sz="2000" b="1" dirty="0" smtClean="0">
                        <a:solidFill>
                          <a:srgbClr val="231F2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30047837"/>
                  </a:ext>
                </a:extLst>
              </a:tr>
              <a:tr h="459709">
                <a:tc>
                  <a:txBody>
                    <a:bodyPr/>
                    <a:lstStyle/>
                    <a:p>
                      <a:pPr algn="ctr"/>
                      <a:r>
                        <a:rPr lang="en-US" sz="2000" b="1" dirty="0" smtClean="0">
                          <a:latin typeface="Times New Roman" panose="02020603050405020304" pitchFamily="18" charset="0"/>
                          <a:cs typeface="Times New Roman" panose="02020603050405020304" pitchFamily="18" charset="0"/>
                        </a:rPr>
                        <a:t>Paramagnetic sensor P</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Paramagnetic feature of oxygen </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89330123"/>
                  </a:ext>
                </a:extLst>
              </a:tr>
              <a:tr h="662864">
                <a:tc>
                  <a:txBody>
                    <a:bodyPr/>
                    <a:lstStyle/>
                    <a:p>
                      <a:pPr algn="ctr"/>
                      <a:r>
                        <a:rPr lang="en-US" sz="2000" b="1" dirty="0" err="1" smtClean="0">
                          <a:latin typeface="Times New Roman" panose="02020603050405020304" pitchFamily="18" charset="0"/>
                          <a:cs typeface="Times New Roman" panose="02020603050405020304" pitchFamily="18" charset="0"/>
                        </a:rPr>
                        <a:t>Chemiluminescence</a:t>
                      </a:r>
                      <a:r>
                        <a:rPr lang="en-US" sz="2000" b="1" dirty="0" smtClean="0">
                          <a:latin typeface="Times New Roman" panose="02020603050405020304" pitchFamily="18" charset="0"/>
                          <a:cs typeface="Times New Roman" panose="02020603050405020304" pitchFamily="18" charset="0"/>
                        </a:rPr>
                        <a:t>  sensors</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Chemical reaction with emission</a:t>
                      </a:r>
                      <a:r>
                        <a:rPr lang="en-US" sz="2000" b="1" baseline="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of </a:t>
                      </a:r>
                      <a:r>
                        <a:rPr lang="en-US" sz="2000" b="1" dirty="0" err="1" smtClean="0">
                          <a:latin typeface="Times New Roman" panose="02020603050405020304" pitchFamily="18" charset="0"/>
                          <a:cs typeface="Times New Roman" panose="02020603050405020304" pitchFamily="18" charset="0"/>
                        </a:rPr>
                        <a:t>chemiluminescence</a:t>
                      </a:r>
                      <a:r>
                        <a:rPr lang="en-US" sz="2000" b="1" dirty="0" smtClean="0">
                          <a:latin typeface="Times New Roman" panose="02020603050405020304" pitchFamily="18" charset="0"/>
                          <a:cs typeface="Times New Roman" panose="02020603050405020304" pitchFamily="18" charset="0"/>
                        </a:rPr>
                        <a:t> radiation </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81429135"/>
                  </a:ext>
                </a:extLst>
              </a:tr>
              <a:tr h="447156">
                <a:tc>
                  <a:txBody>
                    <a:bodyPr/>
                    <a:lstStyle/>
                    <a:p>
                      <a:pPr algn="ctr"/>
                      <a:r>
                        <a:rPr lang="en-US" sz="2000" b="1" dirty="0" smtClean="0">
                          <a:latin typeface="Times New Roman" panose="02020603050405020304" pitchFamily="18" charset="0"/>
                          <a:cs typeface="Times New Roman" panose="02020603050405020304" pitchFamily="18" charset="0"/>
                        </a:rPr>
                        <a:t>Flame ionization (FID)</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Gas ionization in a flame resulting</a:t>
                      </a:r>
                      <a:r>
                        <a:rPr lang="en-US" sz="2000" b="1" baseline="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in a current</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5171012"/>
                  </a:ext>
                </a:extLst>
              </a:tr>
              <a:tr h="459709">
                <a:tc>
                  <a:txBody>
                    <a:bodyPr/>
                    <a:lstStyle/>
                    <a:p>
                      <a:pPr algn="ctr"/>
                      <a:r>
                        <a:rPr lang="en-US" sz="2000" b="1" dirty="0" smtClean="0">
                          <a:latin typeface="Times New Roman" panose="02020603050405020304" pitchFamily="18" charset="0"/>
                          <a:cs typeface="Times New Roman" panose="02020603050405020304" pitchFamily="18" charset="0"/>
                        </a:rPr>
                        <a:t>Biological sensors</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Biochemical reactions</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45751422"/>
                  </a:ext>
                </a:extLst>
              </a:tr>
            </a:tbl>
          </a:graphicData>
        </a:graphic>
      </p:graphicFrame>
    </p:spTree>
    <p:extLst>
      <p:ext uri="{BB962C8B-B14F-4D97-AF65-F5344CB8AC3E}">
        <p14:creationId xmlns:p14="http://schemas.microsoft.com/office/powerpoint/2010/main" val="295563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25174685"/>
              </p:ext>
            </p:extLst>
          </p:nvPr>
        </p:nvGraphicFramePr>
        <p:xfrm>
          <a:off x="347731" y="1059277"/>
          <a:ext cx="11489241" cy="4360206"/>
        </p:xfrm>
        <a:graphic>
          <a:graphicData uri="http://schemas.openxmlformats.org/drawingml/2006/table">
            <a:tbl>
              <a:tblPr firstRow="1" bandRow="1">
                <a:tableStyleId>{5C22544A-7EE6-4342-B048-85BDC9FD1C3A}</a:tableStyleId>
              </a:tblPr>
              <a:tblGrid>
                <a:gridCol w="2859109">
                  <a:extLst>
                    <a:ext uri="{9D8B030D-6E8A-4147-A177-3AD203B41FA5}">
                      <a16:colId xmlns:a16="http://schemas.microsoft.com/office/drawing/2014/main" val="746290635"/>
                    </a:ext>
                  </a:extLst>
                </a:gridCol>
                <a:gridCol w="1056068">
                  <a:extLst>
                    <a:ext uri="{9D8B030D-6E8A-4147-A177-3AD203B41FA5}">
                      <a16:colId xmlns:a16="http://schemas.microsoft.com/office/drawing/2014/main" val="2336956582"/>
                    </a:ext>
                  </a:extLst>
                </a:gridCol>
                <a:gridCol w="1416676">
                  <a:extLst>
                    <a:ext uri="{9D8B030D-6E8A-4147-A177-3AD203B41FA5}">
                      <a16:colId xmlns:a16="http://schemas.microsoft.com/office/drawing/2014/main" val="1019740849"/>
                    </a:ext>
                  </a:extLst>
                </a:gridCol>
                <a:gridCol w="1068946">
                  <a:extLst>
                    <a:ext uri="{9D8B030D-6E8A-4147-A177-3AD203B41FA5}">
                      <a16:colId xmlns:a16="http://schemas.microsoft.com/office/drawing/2014/main" val="3814359243"/>
                    </a:ext>
                  </a:extLst>
                </a:gridCol>
                <a:gridCol w="1352282">
                  <a:extLst>
                    <a:ext uri="{9D8B030D-6E8A-4147-A177-3AD203B41FA5}">
                      <a16:colId xmlns:a16="http://schemas.microsoft.com/office/drawing/2014/main" val="3688341636"/>
                    </a:ext>
                  </a:extLst>
                </a:gridCol>
                <a:gridCol w="1197735">
                  <a:extLst>
                    <a:ext uri="{9D8B030D-6E8A-4147-A177-3AD203B41FA5}">
                      <a16:colId xmlns:a16="http://schemas.microsoft.com/office/drawing/2014/main" val="130580402"/>
                    </a:ext>
                  </a:extLst>
                </a:gridCol>
                <a:gridCol w="1378040">
                  <a:extLst>
                    <a:ext uri="{9D8B030D-6E8A-4147-A177-3AD203B41FA5}">
                      <a16:colId xmlns:a16="http://schemas.microsoft.com/office/drawing/2014/main" val="2479352365"/>
                    </a:ext>
                  </a:extLst>
                </a:gridCol>
                <a:gridCol w="1160385">
                  <a:extLst>
                    <a:ext uri="{9D8B030D-6E8A-4147-A177-3AD203B41FA5}">
                      <a16:colId xmlns:a16="http://schemas.microsoft.com/office/drawing/2014/main" val="1875249145"/>
                    </a:ext>
                  </a:extLst>
                </a:gridCol>
              </a:tblGrid>
              <a:tr h="506837">
                <a:tc rowSpan="2">
                  <a:txBody>
                    <a:bodyPr/>
                    <a:lstStyle/>
                    <a:p>
                      <a:pPr algn="ctr"/>
                      <a:r>
                        <a:rPr lang="en-US" sz="1800" b="1" kern="1200" dirty="0" smtClean="0">
                          <a:solidFill>
                            <a:schemeClr val="bg1"/>
                          </a:solidFill>
                          <a:latin typeface="Times New Roman" panose="02020603050405020304" pitchFamily="18" charset="0"/>
                          <a:ea typeface="+mn-ea"/>
                          <a:cs typeface="Times New Roman" panose="02020603050405020304" pitchFamily="18" charset="0"/>
                        </a:rPr>
                        <a:t>Measuring principle</a:t>
                      </a: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gridSpan="7">
                  <a:txBody>
                    <a:bodyPr/>
                    <a:lstStyle/>
                    <a:p>
                      <a:pPr algn="ctr"/>
                      <a:r>
                        <a:rPr lang="en-US" sz="1800" b="1" dirty="0" smtClean="0">
                          <a:solidFill>
                            <a:schemeClr val="bg1"/>
                          </a:solidFill>
                          <a:latin typeface="Times New Roman" panose="02020603050405020304" pitchFamily="18" charset="0"/>
                          <a:cs typeface="Times New Roman" panose="02020603050405020304" pitchFamily="18" charset="0"/>
                        </a:rPr>
                        <a:t>Measured</a:t>
                      </a:r>
                      <a:r>
                        <a:rPr lang="en-US" sz="1800" b="1" baseline="0" dirty="0" smtClean="0">
                          <a:solidFill>
                            <a:schemeClr val="bg1"/>
                          </a:solidFill>
                          <a:latin typeface="Times New Roman" panose="02020603050405020304" pitchFamily="18" charset="0"/>
                          <a:cs typeface="Times New Roman" panose="02020603050405020304" pitchFamily="18" charset="0"/>
                        </a:rPr>
                        <a:t> components</a:t>
                      </a: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787858202"/>
                  </a:ext>
                </a:extLst>
              </a:tr>
              <a:tr h="359854">
                <a:tc vMerge="1">
                  <a:txBody>
                    <a:bodyPr/>
                    <a:lstStyle/>
                    <a:p>
                      <a:endParaRPr lang="en-US"/>
                    </a:p>
                  </a:txBody>
                  <a:tcPr/>
                </a:tc>
                <a:tc>
                  <a:txBody>
                    <a:bodyPr/>
                    <a:lstStyle/>
                    <a:p>
                      <a:pPr algn="ctr"/>
                      <a:r>
                        <a:rPr lang="en-US" sz="1800" b="1" kern="1200" dirty="0" smtClean="0">
                          <a:solidFill>
                            <a:schemeClr val="dk1"/>
                          </a:solidFill>
                          <a:latin typeface="Times New Roman" panose="02020603050405020304" pitchFamily="18" charset="0"/>
                          <a:ea typeface="+mn-ea"/>
                          <a:cs typeface="Times New Roman" panose="02020603050405020304" pitchFamily="18" charset="0"/>
                        </a:rPr>
                        <a:t>SO2</a:t>
                      </a:r>
                      <a:endParaRPr lang="en-US" sz="18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800" b="1" dirty="0" smtClean="0">
                          <a:solidFill>
                            <a:srgbClr val="231F20"/>
                          </a:solidFill>
                          <a:latin typeface="Times New Roman" panose="02020603050405020304" pitchFamily="18" charset="0"/>
                          <a:cs typeface="Times New Roman" panose="02020603050405020304" pitchFamily="18" charset="0"/>
                        </a:rPr>
                        <a:t>CO </a:t>
                      </a:r>
                      <a:endParaRPr lang="en-US" sz="18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800" b="1" dirty="0" smtClean="0">
                          <a:solidFill>
                            <a:srgbClr val="231F20"/>
                          </a:solidFill>
                          <a:latin typeface="Times New Roman" panose="02020603050405020304" pitchFamily="18" charset="0"/>
                          <a:cs typeface="Times New Roman" panose="02020603050405020304" pitchFamily="18" charset="0"/>
                        </a:rPr>
                        <a:t>CO2</a:t>
                      </a:r>
                      <a:endParaRPr lang="en-US" sz="18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800" b="1" dirty="0" smtClean="0">
                          <a:solidFill>
                            <a:srgbClr val="231F20"/>
                          </a:solidFill>
                          <a:latin typeface="Times New Roman" panose="02020603050405020304" pitchFamily="18" charset="0"/>
                          <a:cs typeface="Times New Roman" panose="02020603050405020304" pitchFamily="18" charset="0"/>
                        </a:rPr>
                        <a:t>NOx</a:t>
                      </a:r>
                      <a:endParaRPr lang="en-US" sz="18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800" b="1" kern="1200" dirty="0" smtClean="0">
                          <a:solidFill>
                            <a:schemeClr val="dk1"/>
                          </a:solidFill>
                          <a:latin typeface="Times New Roman" panose="02020603050405020304" pitchFamily="18" charset="0"/>
                          <a:ea typeface="+mn-ea"/>
                          <a:cs typeface="Times New Roman" panose="02020603050405020304" pitchFamily="18" charset="0"/>
                        </a:rPr>
                        <a:t>H2S </a:t>
                      </a:r>
                      <a:endParaRPr lang="en-US" sz="18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800" b="1" kern="1200" dirty="0" smtClean="0">
                          <a:solidFill>
                            <a:schemeClr val="dk1"/>
                          </a:solidFill>
                          <a:latin typeface="Times New Roman" panose="02020603050405020304" pitchFamily="18" charset="0"/>
                          <a:ea typeface="+mn-ea"/>
                          <a:cs typeface="Times New Roman" panose="02020603050405020304" pitchFamily="18" charset="0"/>
                        </a:rPr>
                        <a:t>O2</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KW</a:t>
                      </a:r>
                    </a:p>
                  </a:txBody>
                  <a:tcPr anchor="ctr"/>
                </a:tc>
                <a:extLst>
                  <a:ext uri="{0D108BD9-81ED-4DB2-BD59-A6C34878D82A}">
                    <a16:rowId xmlns:a16="http://schemas.microsoft.com/office/drawing/2014/main" val="1208911975"/>
                  </a:ext>
                </a:extLst>
              </a:tr>
              <a:tr h="3598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Conductivity</a:t>
                      </a: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Century Gothic" panose="020B0502020202020204"/>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55297039"/>
                  </a:ext>
                </a:extLst>
              </a:tr>
              <a:tr h="3598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NDIR</a:t>
                      </a: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extLst>
                  <a:ext uri="{0D108BD9-81ED-4DB2-BD59-A6C34878D82A}">
                    <a16:rowId xmlns:a16="http://schemas.microsoft.com/office/drawing/2014/main" val="1579185327"/>
                  </a:ext>
                </a:extLst>
              </a:tr>
              <a:tr h="3598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NDUV</a:t>
                      </a: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68669797"/>
                  </a:ext>
                </a:extLst>
              </a:tr>
              <a:tr h="3725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err="1" smtClean="0">
                          <a:solidFill>
                            <a:schemeClr val="dk1"/>
                          </a:solidFill>
                          <a:latin typeface="Times New Roman" panose="02020603050405020304" pitchFamily="18" charset="0"/>
                          <a:ea typeface="+mn-ea"/>
                          <a:cs typeface="Times New Roman" panose="02020603050405020304" pitchFamily="18" charset="0"/>
                        </a:rPr>
                        <a:t>Paramagnetism</a:t>
                      </a:r>
                      <a:endParaRPr lang="en-US" sz="1800" b="1" kern="1200" dirty="0" smtClean="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83416997"/>
                  </a:ext>
                </a:extLst>
              </a:tr>
              <a:tr h="3598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err="1" smtClean="0">
                          <a:solidFill>
                            <a:schemeClr val="dk1"/>
                          </a:solidFill>
                          <a:latin typeface="Times New Roman" panose="02020603050405020304" pitchFamily="18" charset="0"/>
                          <a:ea typeface="+mn-ea"/>
                          <a:cs typeface="Times New Roman" panose="02020603050405020304" pitchFamily="18" charset="0"/>
                        </a:rPr>
                        <a:t>Chemiluminescence</a:t>
                      </a:r>
                      <a:endParaRPr lang="en-US" sz="1800" b="1" kern="1200" dirty="0" smtClean="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25826292"/>
                  </a:ext>
                </a:extLst>
              </a:tr>
              <a:tr h="3623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Calorimetry</a:t>
                      </a: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extLst>
                  <a:ext uri="{0D108BD9-81ED-4DB2-BD59-A6C34878D82A}">
                    <a16:rowId xmlns:a16="http://schemas.microsoft.com/office/drawing/2014/main" val="3455200611"/>
                  </a:ext>
                </a:extLst>
              </a:tr>
              <a:tr h="3801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Flame ionization</a:t>
                      </a: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tc>
                <a:extLst>
                  <a:ext uri="{0D108BD9-81ED-4DB2-BD59-A6C34878D82A}">
                    <a16:rowId xmlns:a16="http://schemas.microsoft.com/office/drawing/2014/main" val="2894351781"/>
                  </a:ext>
                </a:extLst>
              </a:tr>
              <a:tr h="4054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Polarography</a:t>
                      </a: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72201141"/>
                  </a:ext>
                </a:extLst>
              </a:tr>
              <a:tr h="50068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Times New Roman" panose="02020603050405020304" pitchFamily="18" charset="0"/>
                          <a:ea typeface="+mn-ea"/>
                          <a:cs typeface="Times New Roman" panose="02020603050405020304" pitchFamily="18" charset="0"/>
                        </a:rPr>
                        <a:t>Solid state conductivity</a:t>
                      </a: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800" b="1">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solidFill>
                  </a:tcPr>
                </a:tc>
                <a:tc>
                  <a:txBody>
                    <a:bodyPr/>
                    <a:lstStyle/>
                    <a:p>
                      <a:pPr algn="ctr"/>
                      <a:endParaRPr lang="en-US" sz="1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7321563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82769229"/>
              </p:ext>
            </p:extLst>
          </p:nvPr>
        </p:nvGraphicFramePr>
        <p:xfrm>
          <a:off x="347731" y="5419483"/>
          <a:ext cx="6233374" cy="1396674"/>
        </p:xfrm>
        <a:graphic>
          <a:graphicData uri="http://schemas.openxmlformats.org/drawingml/2006/table">
            <a:tbl>
              <a:tblPr firstRow="1" bandRow="1">
                <a:tableStyleId>{3C2FFA5D-87B4-456A-9821-1D502468CF0F}</a:tableStyleId>
              </a:tblPr>
              <a:tblGrid>
                <a:gridCol w="3116687">
                  <a:extLst>
                    <a:ext uri="{9D8B030D-6E8A-4147-A177-3AD203B41FA5}">
                      <a16:colId xmlns:a16="http://schemas.microsoft.com/office/drawing/2014/main" val="2505731986"/>
                    </a:ext>
                  </a:extLst>
                </a:gridCol>
                <a:gridCol w="3116687">
                  <a:extLst>
                    <a:ext uri="{9D8B030D-6E8A-4147-A177-3AD203B41FA5}">
                      <a16:colId xmlns:a16="http://schemas.microsoft.com/office/drawing/2014/main" val="3942205136"/>
                    </a:ext>
                  </a:extLst>
                </a:gridCol>
              </a:tblGrid>
              <a:tr h="37829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smtClean="0">
                        <a:solidFill>
                          <a:schemeClr val="bg1"/>
                        </a:solidFill>
                        <a:latin typeface="Times New Roman" panose="02020603050405020304" pitchFamily="18" charset="0"/>
                        <a:cs typeface="B Titr" panose="00000700000000000000" pitchFamily="2" charset="-78"/>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Times New Roman" panose="02020603050405020304" pitchFamily="18" charset="0"/>
                          <a:cs typeface="Times New Roman" panose="02020603050405020304" pitchFamily="18" charset="0"/>
                        </a:rPr>
                        <a:t> </a:t>
                      </a:r>
                      <a:endParaRPr lang="en-US" sz="1800" b="0" kern="1200" dirty="0" smtClean="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lumMod val="60000"/>
                        <a:lumOff val="40000"/>
                      </a:schemeClr>
                    </a:solidFill>
                  </a:tcPr>
                </a:tc>
                <a:tc>
                  <a:txBody>
                    <a:bodyPr/>
                    <a:lstStyle/>
                    <a:p>
                      <a:pPr algn="ctr"/>
                      <a:r>
                        <a:rPr lang="en-US" sz="1800" b="0" kern="1200" dirty="0" smtClean="0">
                          <a:solidFill>
                            <a:schemeClr val="bg1"/>
                          </a:solidFill>
                          <a:latin typeface="Times New Roman" panose="02020603050405020304" pitchFamily="18" charset="0"/>
                          <a:cs typeface="Times New Roman" panose="02020603050405020304" pitchFamily="18" charset="0"/>
                        </a:rPr>
                        <a:t>Suitable principle</a:t>
                      </a:r>
                      <a:endParaRPr lang="en-US" sz="1800" b="0" kern="1200" dirty="0">
                        <a:solidFill>
                          <a:schemeClr val="bg1"/>
                        </a:solidFill>
                        <a:latin typeface="Times New Roman" panose="02020603050405020304" pitchFamily="18" charset="0"/>
                        <a:ea typeface="+mn-ea"/>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382712661"/>
                  </a:ext>
                </a:extLst>
              </a:tr>
              <a:tr h="378297">
                <a:tc>
                  <a:txBody>
                    <a:bodyPr/>
                    <a:lstStyle/>
                    <a:p>
                      <a:pPr algn="ctr"/>
                      <a:r>
                        <a:rPr kumimoji="0" lang="en-US" sz="1800" b="1" i="0" u="none" strike="noStrike" kern="1200" cap="none" spc="0" normalizeH="0" baseline="0" noProof="0" dirty="0" smtClean="0">
                          <a:ln>
                            <a:noFill/>
                          </a:ln>
                          <a:solidFill>
                            <a:schemeClr val="bg1"/>
                          </a:solidFill>
                          <a:effectLst/>
                          <a:uLnTx/>
                          <a:uFillTx/>
                          <a:latin typeface="+mn-lt"/>
                          <a:ea typeface="+mn-ea"/>
                          <a:cs typeface="B Titr" panose="00000700000000000000" pitchFamily="2" charset="-78"/>
                        </a:rPr>
                        <a:t>☺</a:t>
                      </a:r>
                      <a:endParaRPr lang="en-US" sz="1800" b="1" dirty="0">
                        <a:solidFill>
                          <a:schemeClr val="bg1"/>
                        </a:solidFill>
                        <a:latin typeface="Times New Roman" panose="02020603050405020304" pitchFamily="18" charset="0"/>
                        <a:cs typeface="B Titr" panose="00000700000000000000" pitchFamily="2" charset="-78"/>
                      </a:endParaRPr>
                    </a:p>
                  </a:txBody>
                  <a:tcPr anchor="ctr">
                    <a:solidFill>
                      <a:srgbClr val="00B0F0">
                        <a:alpha val="40000"/>
                      </a:srgbClr>
                    </a:solidFill>
                  </a:tcPr>
                </a:tc>
                <a:tc>
                  <a:txBody>
                    <a:bodyPr/>
                    <a:lstStyle/>
                    <a:p>
                      <a:pPr algn="ctr"/>
                      <a:r>
                        <a:rPr lang="en-US" sz="1800" b="0" kern="1200" dirty="0" smtClean="0">
                          <a:latin typeface="Times New Roman" panose="02020603050405020304" pitchFamily="18" charset="0"/>
                          <a:cs typeface="Times New Roman" panose="02020603050405020304" pitchFamily="18" charset="0"/>
                        </a:rPr>
                        <a:t>principle used by </a:t>
                      </a:r>
                      <a:r>
                        <a:rPr lang="en-US" sz="1800" b="0" kern="1200" dirty="0" err="1" smtClean="0">
                          <a:latin typeface="Times New Roman" panose="02020603050405020304" pitchFamily="18" charset="0"/>
                          <a:cs typeface="Times New Roman" panose="02020603050405020304" pitchFamily="18" charset="0"/>
                        </a:rPr>
                        <a:t>testo</a:t>
                      </a:r>
                      <a:endParaRPr lang="en-US" sz="1800" b="0" kern="1200" dirty="0">
                        <a:solidFill>
                          <a:schemeClr val="bg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719879646"/>
                  </a:ext>
                </a:extLst>
              </a:tr>
              <a:tr h="378297">
                <a:tc>
                  <a:txBody>
                    <a:bodyPr/>
                    <a:lstStyle/>
                    <a:p>
                      <a:pPr algn="ctr"/>
                      <a:r>
                        <a:rPr lang="en-US" sz="1800" b="0" kern="1200" dirty="0" smtClean="0">
                          <a:latin typeface="Times New Roman" panose="02020603050405020304" pitchFamily="18" charset="0"/>
                          <a:cs typeface="Times New Roman" panose="02020603050405020304" pitchFamily="18" charset="0"/>
                        </a:rPr>
                        <a:t>HC</a:t>
                      </a:r>
                      <a:endParaRPr lang="en-US" sz="1800" b="0" kern="1200" dirty="0">
                        <a:solidFill>
                          <a:schemeClr val="bg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sz="1800" b="0" kern="1200" dirty="0" smtClean="0">
                          <a:latin typeface="Times New Roman" panose="02020603050405020304" pitchFamily="18" charset="0"/>
                          <a:cs typeface="Times New Roman" panose="02020603050405020304" pitchFamily="18" charset="0"/>
                        </a:rPr>
                        <a:t>Hydrocarbons</a:t>
                      </a:r>
                      <a:endParaRPr lang="en-US" sz="1800" b="0" kern="1200" dirty="0">
                        <a:solidFill>
                          <a:schemeClr val="bg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646379852"/>
                  </a:ext>
                </a:extLst>
              </a:tr>
            </a:tbl>
          </a:graphicData>
        </a:graphic>
      </p:graphicFrame>
      <p:sp>
        <p:nvSpPr>
          <p:cNvPr id="10" name="TextBox 9"/>
          <p:cNvSpPr txBox="1"/>
          <p:nvPr/>
        </p:nvSpPr>
        <p:spPr>
          <a:xfrm>
            <a:off x="4024519" y="246065"/>
            <a:ext cx="6345535" cy="523220"/>
          </a:xfrm>
          <a:prstGeom prst="rect">
            <a:avLst/>
          </a:prstGeom>
          <a:noFill/>
        </p:spPr>
        <p:txBody>
          <a:bodyPr wrap="square" rtlCol="0">
            <a:spAutoFit/>
          </a:bodyPr>
          <a:lstStyle/>
          <a:p>
            <a:pPr algn="r" rtl="1"/>
            <a:r>
              <a:rPr lang="fa-IR" sz="2800" dirty="0" smtClean="0">
                <a:cs typeface="B Titr" panose="00000700000000000000" pitchFamily="2" charset="-78"/>
              </a:rPr>
              <a:t>نوع گاز و سنسور مناسب برای اندازه گیری آن:</a:t>
            </a:r>
            <a:endParaRPr lang="en-US" sz="2800" dirty="0">
              <a:cs typeface="B Titr" panose="00000700000000000000" pitchFamily="2" charset="-78"/>
            </a:endParaRPr>
          </a:p>
        </p:txBody>
      </p:sp>
    </p:spTree>
    <p:extLst>
      <p:ext uri="{BB962C8B-B14F-4D97-AF65-F5344CB8AC3E}">
        <p14:creationId xmlns:p14="http://schemas.microsoft.com/office/powerpoint/2010/main" val="1775339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99" y="29570"/>
            <a:ext cx="9404723" cy="1400530"/>
          </a:xfrm>
        </p:spPr>
        <p:txBody>
          <a:bodyPr/>
          <a:lstStyle/>
          <a:p>
            <a:pPr algn="ctr"/>
            <a:r>
              <a:rPr lang="en-US" sz="4800" b="1" dirty="0">
                <a:solidFill>
                  <a:srgbClr val="FFFF00"/>
                </a:solidFill>
                <a:latin typeface="Arial" panose="020B0604020202020204" pitchFamily="34" charset="0"/>
                <a:cs typeface="Arial" panose="020B0604020202020204" pitchFamily="34" charset="0"/>
              </a:rPr>
              <a:t>electrochemical sensor</a:t>
            </a:r>
          </a:p>
        </p:txBody>
      </p:sp>
      <p:sp>
        <p:nvSpPr>
          <p:cNvPr id="3" name="Content Placeholder 2"/>
          <p:cNvSpPr>
            <a:spLocks noGrp="1"/>
          </p:cNvSpPr>
          <p:nvPr>
            <p:ph idx="1"/>
          </p:nvPr>
        </p:nvSpPr>
        <p:spPr>
          <a:xfrm>
            <a:off x="1" y="1537764"/>
            <a:ext cx="12020320" cy="4195481"/>
          </a:xfrm>
        </p:spPr>
        <p:txBody>
          <a:bodyPr/>
          <a:lstStyle/>
          <a:p>
            <a:pPr marL="0" indent="0" algn="just" rtl="1">
              <a:lnSpc>
                <a:spcPct val="150000"/>
              </a:lnSpc>
              <a:buNone/>
            </a:pPr>
            <a:r>
              <a:rPr lang="fa-IR" dirty="0">
                <a:cs typeface="B Nazanin" panose="00000400000000000000" pitchFamily="2" charset="-78"/>
              </a:rPr>
              <a:t>در اين روش گاز در برخورد با يک </a:t>
            </a:r>
            <a:r>
              <a:rPr lang="fa-IR" dirty="0" smtClean="0">
                <a:cs typeface="B Nazanin" panose="00000400000000000000" pitchFamily="2" charset="-78"/>
              </a:rPr>
              <a:t>الکـترود </a:t>
            </a:r>
            <a:r>
              <a:rPr lang="fa-IR" dirty="0">
                <a:cs typeface="B Nazanin" panose="00000400000000000000" pitchFamily="2" charset="-78"/>
              </a:rPr>
              <a:t>که درون يک محلول الکتروليت قرار </a:t>
            </a:r>
            <a:r>
              <a:rPr lang="fa-IR" dirty="0" smtClean="0">
                <a:cs typeface="B Nazanin" panose="00000400000000000000" pitchFamily="2" charset="-78"/>
              </a:rPr>
              <a:t>دارد، اکسايش </a:t>
            </a:r>
            <a:r>
              <a:rPr lang="fa-IR" dirty="0">
                <a:cs typeface="B Nazanin" panose="00000400000000000000" pitchFamily="2" charset="-78"/>
              </a:rPr>
              <a:t>يا کاهش </a:t>
            </a:r>
            <a:r>
              <a:rPr lang="fa-IR" dirty="0" smtClean="0">
                <a:cs typeface="B Nazanin" panose="00000400000000000000" pitchFamily="2" charset="-78"/>
              </a:rPr>
              <a:t>می‌يابد يـون‌ها </a:t>
            </a:r>
            <a:r>
              <a:rPr lang="fa-IR" dirty="0">
                <a:cs typeface="B Nazanin" panose="00000400000000000000" pitchFamily="2" charset="-78"/>
              </a:rPr>
              <a:t>يا </a:t>
            </a:r>
            <a:r>
              <a:rPr lang="fa-IR" dirty="0" smtClean="0">
                <a:cs typeface="B Nazanin" panose="00000400000000000000" pitchFamily="2" charset="-78"/>
              </a:rPr>
              <a:t>الکترون‌های </a:t>
            </a:r>
            <a:r>
              <a:rPr lang="fa-IR" dirty="0">
                <a:cs typeface="B Nazanin" panose="00000400000000000000" pitchFamily="2" charset="-78"/>
              </a:rPr>
              <a:t>آزاد شده در محلول </a:t>
            </a:r>
            <a:r>
              <a:rPr lang="fa-IR" dirty="0" smtClean="0">
                <a:cs typeface="B Nazanin" panose="00000400000000000000" pitchFamily="2" charset="-78"/>
              </a:rPr>
              <a:t>توسط </a:t>
            </a:r>
            <a:r>
              <a:rPr lang="fa-IR" dirty="0">
                <a:cs typeface="B Nazanin" panose="00000400000000000000" pitchFamily="2" charset="-78"/>
              </a:rPr>
              <a:t>يک الکترود ديگر </a:t>
            </a:r>
            <a:r>
              <a:rPr lang="fa-IR" dirty="0" smtClean="0">
                <a:cs typeface="B Nazanin" panose="00000400000000000000" pitchFamily="2" charset="-78"/>
              </a:rPr>
              <a:t>جمع‌آوری مـی‌شـود </a:t>
            </a:r>
            <a:r>
              <a:rPr lang="fa-IR" dirty="0">
                <a:cs typeface="B Nazanin" panose="00000400000000000000" pitchFamily="2" charset="-78"/>
              </a:rPr>
              <a:t>جريان الکتريکی توليد </a:t>
            </a:r>
            <a:r>
              <a:rPr lang="fa-IR" dirty="0" smtClean="0">
                <a:cs typeface="B Nazanin" panose="00000400000000000000" pitchFamily="2" charset="-78"/>
              </a:rPr>
              <a:t>می‌کند</a:t>
            </a:r>
            <a:r>
              <a:rPr lang="fa-IR" dirty="0">
                <a:cs typeface="B Nazanin" panose="00000400000000000000" pitchFamily="2" charset="-78"/>
              </a:rPr>
              <a:t>. با </a:t>
            </a:r>
            <a:r>
              <a:rPr lang="fa-IR" dirty="0" smtClean="0">
                <a:cs typeface="B Nazanin" panose="00000400000000000000" pitchFamily="2" charset="-78"/>
              </a:rPr>
              <a:t>اندازه‌گيری </a:t>
            </a:r>
            <a:r>
              <a:rPr lang="fa-IR" dirty="0">
                <a:cs typeface="B Nazanin" panose="00000400000000000000" pitchFamily="2" charset="-78"/>
              </a:rPr>
              <a:t>اين </a:t>
            </a:r>
            <a:r>
              <a:rPr lang="fa-IR" dirty="0" smtClean="0">
                <a:cs typeface="B Nazanin" panose="00000400000000000000" pitchFamily="2" charset="-78"/>
              </a:rPr>
              <a:t>جـريان می‌توان </a:t>
            </a:r>
            <a:r>
              <a:rPr lang="fa-IR" dirty="0">
                <a:cs typeface="B Nazanin" panose="00000400000000000000" pitchFamily="2" charset="-78"/>
              </a:rPr>
              <a:t>مقدار گاز را </a:t>
            </a:r>
            <a:r>
              <a:rPr lang="fa-IR" dirty="0" smtClean="0">
                <a:cs typeface="B Nazanin" panose="00000400000000000000" pitchFamily="2" charset="-78"/>
              </a:rPr>
              <a:t>اندازه‌گيری </a:t>
            </a:r>
            <a:r>
              <a:rPr lang="fa-IR" dirty="0">
                <a:cs typeface="B Nazanin" panose="00000400000000000000" pitchFamily="2" charset="-78"/>
              </a:rPr>
              <a:t>نمود. </a:t>
            </a:r>
            <a:endParaRPr lang="en-US" dirty="0">
              <a:cs typeface="B Nazanin" panose="00000400000000000000" pitchFamily="2" charset="-78"/>
            </a:endParaRPr>
          </a:p>
          <a:p>
            <a:pPr marL="0" indent="0" algn="just" rtl="1">
              <a:lnSpc>
                <a:spcPct val="150000"/>
              </a:lnSpc>
              <a:buNone/>
            </a:pPr>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51" y="2757220"/>
            <a:ext cx="6041416" cy="33731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904" y="2757220"/>
            <a:ext cx="5709418" cy="3373124"/>
          </a:xfrm>
          <a:prstGeom prst="rect">
            <a:avLst/>
          </a:prstGeom>
        </p:spPr>
      </p:pic>
    </p:spTree>
    <p:extLst>
      <p:ext uri="{BB962C8B-B14F-4D97-AF65-F5344CB8AC3E}">
        <p14:creationId xmlns:p14="http://schemas.microsoft.com/office/powerpoint/2010/main" val="705191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609" y="432023"/>
            <a:ext cx="11363441" cy="59816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09" y="3259384"/>
            <a:ext cx="4896533" cy="1438476"/>
          </a:xfrm>
          <a:prstGeom prst="rect">
            <a:avLst/>
          </a:prstGeom>
        </p:spPr>
      </p:pic>
    </p:spTree>
    <p:extLst>
      <p:ext uri="{BB962C8B-B14F-4D97-AF65-F5344CB8AC3E}">
        <p14:creationId xmlns:p14="http://schemas.microsoft.com/office/powerpoint/2010/main" val="1106402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250" y="452718"/>
            <a:ext cx="11337052" cy="59133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400" y="1853248"/>
            <a:ext cx="4848902" cy="943107"/>
          </a:xfrm>
          <a:prstGeom prst="rect">
            <a:avLst/>
          </a:prstGeom>
        </p:spPr>
      </p:pic>
    </p:spTree>
    <p:extLst>
      <p:ext uri="{BB962C8B-B14F-4D97-AF65-F5344CB8AC3E}">
        <p14:creationId xmlns:p14="http://schemas.microsoft.com/office/powerpoint/2010/main" val="2942214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162434"/>
            <a:ext cx="11878653" cy="5495943"/>
          </a:xfrm>
        </p:spPr>
        <p:txBody>
          <a:bodyPr/>
          <a:lstStyle/>
          <a:p>
            <a:pPr marL="0" indent="0" algn="r" rtl="1">
              <a:lnSpc>
                <a:spcPct val="150000"/>
              </a:lnSpc>
              <a:buNone/>
            </a:pPr>
            <a:r>
              <a:rPr lang="fa-IR" dirty="0" smtClean="0">
                <a:cs typeface="B Nazanin" panose="00000400000000000000" pitchFamily="2" charset="-78"/>
              </a:rPr>
              <a:t>تابش مادون قرمز توسط گازها جذب می‌شود که هر گاز طول موج جذب خاص خودش را دارد. هنگام عبور تابش مادون قرمز از درون سلولی که با گاز پر شده است، مقداری تابش جذب گاز می‌شود. هرچه غلضت گاز بیشتر باشد مقدار جذب بیشتر و در نتیجه با توجه به مقدار تابش دریافتی توسط سنسور می‌توان به مقدار غلضت پی برد.</a:t>
            </a:r>
          </a:p>
          <a:p>
            <a:pPr marL="0" indent="0" algn="r" rtl="1">
              <a:lnSpc>
                <a:spcPct val="150000"/>
              </a:lnSpc>
              <a:buNone/>
            </a:pPr>
            <a:r>
              <a:rPr lang="fa-IR" dirty="0" smtClean="0">
                <a:cs typeface="B Nazanin" panose="00000400000000000000" pitchFamily="2" charset="-78"/>
              </a:rPr>
              <a:t>برای تشخیص اینکه این تابش توسط کدام گاز جذب شده است (در مخلوطی از چند گاز) 2 روش وجود دارد:</a:t>
            </a:r>
          </a:p>
          <a:p>
            <a:pPr marL="457200" indent="-457200" algn="l">
              <a:buFont typeface="+mj-lt"/>
              <a:buAutoNum type="arabicPeriod"/>
            </a:pPr>
            <a:r>
              <a:rPr lang="en-US" sz="2400" dirty="0" smtClean="0">
                <a:latin typeface="Times New Roman" panose="02020603050405020304" pitchFamily="18" charset="0"/>
                <a:cs typeface="Times New Roman" panose="02020603050405020304" pitchFamily="18" charset="0"/>
              </a:rPr>
              <a:t>Dispersive principle</a:t>
            </a:r>
          </a:p>
          <a:p>
            <a:pPr marL="457200" indent="-457200" algn="l">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lgn="l">
              <a:buFont typeface="+mj-lt"/>
              <a:buAutoNum type="arabicPeriod"/>
            </a:pPr>
            <a:endParaRPr lang="en-US" sz="2400" dirty="0" smtClean="0">
              <a:latin typeface="Times New Roman" panose="02020603050405020304" pitchFamily="18" charset="0"/>
              <a:cs typeface="Times New Roman" panose="02020603050405020304" pitchFamily="18" charset="0"/>
            </a:endParaRPr>
          </a:p>
          <a:p>
            <a:pPr marL="457200" indent="-457200" algn="l">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lgn="l">
              <a:buFont typeface="+mj-lt"/>
              <a:buAutoNum type="arabicPeriod"/>
            </a:pPr>
            <a:endParaRPr lang="en-US" sz="2400" dirty="0" smtClean="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400" dirty="0" smtClean="0">
                <a:latin typeface="Times New Roman" panose="02020603050405020304" pitchFamily="18" charset="0"/>
                <a:cs typeface="Times New Roman" panose="02020603050405020304" pitchFamily="18" charset="0"/>
              </a:rPr>
              <a:t>Non dispersive principle</a:t>
            </a:r>
            <a:endParaRPr lang="en-US" sz="24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972415" y="141667"/>
            <a:ext cx="9077438" cy="1020767"/>
          </a:xfrm>
        </p:spPr>
        <p:txBody>
          <a:bodyPr/>
          <a:lstStyle/>
          <a:p>
            <a:pPr algn="ctr"/>
            <a:r>
              <a:rPr lang="en-US" sz="5400" b="1" dirty="0" smtClean="0">
                <a:solidFill>
                  <a:srgbClr val="FFFF00"/>
                </a:solidFill>
                <a:latin typeface="Arial" panose="020B0604020202020204" pitchFamily="34" charset="0"/>
                <a:cs typeface="Arial" panose="020B0604020202020204" pitchFamily="34" charset="0"/>
              </a:rPr>
              <a:t>Infrared sensor</a:t>
            </a:r>
            <a:endParaRPr lang="en-US" sz="5400" b="1" dirty="0">
              <a:solidFill>
                <a:srgbClr val="FFFF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712" y="3348245"/>
            <a:ext cx="5887417" cy="2228306"/>
          </a:xfrm>
          <a:prstGeom prst="rect">
            <a:avLst/>
          </a:prstGeom>
        </p:spPr>
      </p:pic>
    </p:spTree>
    <p:extLst>
      <p:ext uri="{BB962C8B-B14F-4D97-AF65-F5344CB8AC3E}">
        <p14:creationId xmlns:p14="http://schemas.microsoft.com/office/powerpoint/2010/main" val="702990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032" y="711674"/>
            <a:ext cx="8306398" cy="5689126"/>
          </a:xfrm>
        </p:spPr>
      </p:pic>
    </p:spTree>
    <p:extLst>
      <p:ext uri="{BB962C8B-B14F-4D97-AF65-F5344CB8AC3E}">
        <p14:creationId xmlns:p14="http://schemas.microsoft.com/office/powerpoint/2010/main" val="1415986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0308" y="702480"/>
            <a:ext cx="8759983" cy="5839988"/>
          </a:xfrm>
        </p:spPr>
      </p:pic>
    </p:spTree>
    <p:extLst>
      <p:ext uri="{BB962C8B-B14F-4D97-AF65-F5344CB8AC3E}">
        <p14:creationId xmlns:p14="http://schemas.microsoft.com/office/powerpoint/2010/main" val="2448609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058024"/>
            <a:ext cx="10762488" cy="1785759"/>
          </a:xfrm>
        </p:spPr>
        <p:txBody>
          <a:bodyPr>
            <a:normAutofit fontScale="90000"/>
          </a:bodyPr>
          <a:lstStyle/>
          <a:p>
            <a:pPr algn="r" rtl="1">
              <a:lnSpc>
                <a:spcPct val="150000"/>
              </a:lnSpc>
            </a:pPr>
            <a:r>
              <a:rPr lang="fa-IR" sz="2400" b="1" dirty="0">
                <a:cs typeface="B Nazanin" panose="00000400000000000000" pitchFamily="2" charset="-78"/>
              </a:rPr>
              <a:t>قانون بير</a:t>
            </a:r>
            <a:r>
              <a:rPr lang="fa-IR" sz="2400" dirty="0">
                <a:cs typeface="B Nazanin" panose="00000400000000000000" pitchFamily="2" charset="-78"/>
              </a:rPr>
              <a:t>: </a:t>
            </a: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در </a:t>
            </a:r>
            <a:r>
              <a:rPr lang="fa-IR" sz="2400" dirty="0">
                <a:cs typeface="B Nazanin" panose="00000400000000000000" pitchFamily="2" charset="-78"/>
              </a:rPr>
              <a:t>صورتی که يک پرتو مادون قرمز با طول </a:t>
            </a:r>
            <a:r>
              <a:rPr lang="fa-IR" sz="2400" dirty="0" smtClean="0">
                <a:cs typeface="B Nazanin" panose="00000400000000000000" pitchFamily="2" charset="-78"/>
              </a:rPr>
              <a:t>موج </a:t>
            </a:r>
            <a:r>
              <a:rPr lang="fa-IR" sz="2400" dirty="0">
                <a:cs typeface="B Nazanin" panose="00000400000000000000" pitchFamily="2" charset="-78"/>
              </a:rPr>
              <a:t>خاص به گاز تابانده شود مولکول های گاز تحريک شده مقداری از انرژی </a:t>
            </a:r>
            <a:r>
              <a:rPr lang="fa-IR" sz="2400" dirty="0" smtClean="0">
                <a:cs typeface="B Nazanin" panose="00000400000000000000" pitchFamily="2" charset="-78"/>
              </a:rPr>
              <a:t>پرتـو </a:t>
            </a:r>
            <a:r>
              <a:rPr lang="fa-IR" sz="2400" dirty="0">
                <a:cs typeface="B Nazanin" panose="00000400000000000000" pitchFamily="2" charset="-78"/>
              </a:rPr>
              <a:t>تابيده شده را جذب </a:t>
            </a:r>
            <a:r>
              <a:rPr lang="fa-IR" sz="2400" dirty="0" smtClean="0">
                <a:cs typeface="B Nazanin" panose="00000400000000000000" pitchFamily="2" charset="-78"/>
              </a:rPr>
              <a:t>می‌کنند</a:t>
            </a:r>
            <a:r>
              <a:rPr lang="fa-IR" sz="2400" dirty="0">
                <a:cs typeface="B Nazanin" panose="00000400000000000000" pitchFamily="2" charset="-78"/>
              </a:rPr>
              <a:t>. هرچه تراکم گاز مور نظر بيشتر </a:t>
            </a:r>
            <a:r>
              <a:rPr lang="fa-IR" sz="2400" dirty="0" smtClean="0">
                <a:cs typeface="B Nazanin" panose="00000400000000000000" pitchFamily="2" charset="-78"/>
              </a:rPr>
              <a:t>باشد </a:t>
            </a:r>
            <a:r>
              <a:rPr lang="fa-IR" sz="2400" dirty="0">
                <a:cs typeface="B Nazanin" panose="00000400000000000000" pitchFamily="2" charset="-78"/>
              </a:rPr>
              <a:t>انرژی جذب شده نيز بيشتر خواهد بود.</a:t>
            </a:r>
            <a:endParaRPr lang="en-US" sz="2400" dirty="0">
              <a:cs typeface="B Nazanin" panose="00000400000000000000" pitchFamily="2" charset="-78"/>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5325" y="2962590"/>
            <a:ext cx="5668828" cy="3639979"/>
          </a:xfrm>
        </p:spPr>
      </p:pic>
    </p:spTree>
    <p:extLst>
      <p:ext uri="{BB962C8B-B14F-4D97-AF65-F5344CB8AC3E}">
        <p14:creationId xmlns:p14="http://schemas.microsoft.com/office/powerpoint/2010/main" val="558679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5166839"/>
              </p:ext>
            </p:extLst>
          </p:nvPr>
        </p:nvGraphicFramePr>
        <p:xfrm>
          <a:off x="206062" y="605306"/>
          <a:ext cx="11882907" cy="3864341"/>
        </p:xfrm>
        <a:graphic>
          <a:graphicData uri="http://schemas.openxmlformats.org/drawingml/2006/table">
            <a:tbl>
              <a:tblPr firstRow="1" bandRow="1">
                <a:tableStyleId>{5C22544A-7EE6-4342-B048-85BDC9FD1C3A}</a:tableStyleId>
              </a:tblPr>
              <a:tblGrid>
                <a:gridCol w="1790163">
                  <a:extLst>
                    <a:ext uri="{9D8B030D-6E8A-4147-A177-3AD203B41FA5}">
                      <a16:colId xmlns:a16="http://schemas.microsoft.com/office/drawing/2014/main" val="3520076208"/>
                    </a:ext>
                  </a:extLst>
                </a:gridCol>
                <a:gridCol w="10092744">
                  <a:extLst>
                    <a:ext uri="{9D8B030D-6E8A-4147-A177-3AD203B41FA5}">
                      <a16:colId xmlns:a16="http://schemas.microsoft.com/office/drawing/2014/main" val="1871585105"/>
                    </a:ext>
                  </a:extLst>
                </a:gridCol>
              </a:tblGrid>
              <a:tr h="370732">
                <a:tc>
                  <a:txBody>
                    <a:bodyPr/>
                    <a:lstStyle/>
                    <a:p>
                      <a:pPr algn="ctr"/>
                      <a:r>
                        <a:rPr lang="en-US" sz="2000" b="0" dirty="0" smtClean="0">
                          <a:latin typeface="Times New Roman" panose="02020603050405020304" pitchFamily="18" charset="0"/>
                          <a:cs typeface="Times New Roman" panose="02020603050405020304" pitchFamily="18" charset="0"/>
                        </a:rPr>
                        <a:t>Component</a:t>
                      </a:r>
                      <a:endParaRPr lang="en-US" sz="2000" b="0"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Value (µm)</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4386692"/>
                  </a:ext>
                </a:extLst>
              </a:tr>
              <a:tr h="532077">
                <a:tc>
                  <a:txBody>
                    <a:bodyPr/>
                    <a:lstStyle/>
                    <a:p>
                      <a:pPr algn="ctr"/>
                      <a:r>
                        <a:rPr lang="en-US" sz="2000" b="0" dirty="0" smtClean="0">
                          <a:latin typeface="Times New Roman" panose="02020603050405020304" pitchFamily="18" charset="0"/>
                          <a:cs typeface="Times New Roman" panose="02020603050405020304" pitchFamily="18" charset="0"/>
                        </a:rPr>
                        <a:t>O2</a:t>
                      </a:r>
                      <a:endParaRPr lang="en-US" sz="2000" b="0"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0.0763</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7732504"/>
                  </a:ext>
                </a:extLst>
              </a:tr>
              <a:tr h="370732">
                <a:tc>
                  <a:txBody>
                    <a:bodyPr/>
                    <a:lstStyle/>
                    <a:p>
                      <a:pPr algn="ctr"/>
                      <a:r>
                        <a:rPr lang="en-US" sz="2000" b="0" dirty="0" smtClean="0">
                          <a:latin typeface="Times New Roman" panose="02020603050405020304" pitchFamily="18" charset="0"/>
                          <a:cs typeface="Times New Roman" panose="02020603050405020304" pitchFamily="18" charset="0"/>
                        </a:rPr>
                        <a:t>CO2</a:t>
                      </a:r>
                      <a:endParaRPr lang="en-US" sz="2000" b="0"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2.7,</a:t>
                      </a:r>
                      <a:r>
                        <a:rPr lang="en-US" sz="2000" b="0" baseline="0" dirty="0" smtClean="0">
                          <a:latin typeface="Times New Roman" panose="02020603050405020304" pitchFamily="18" charset="0"/>
                          <a:cs typeface="Times New Roman" panose="02020603050405020304" pitchFamily="18" charset="0"/>
                        </a:rPr>
                        <a:t> 4.26, ABOUT 13</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3597548"/>
                  </a:ext>
                </a:extLst>
              </a:tr>
              <a:tr h="370732">
                <a:tc>
                  <a:txBody>
                    <a:bodyPr/>
                    <a:lstStyle/>
                    <a:p>
                      <a:pPr algn="ctr"/>
                      <a:r>
                        <a:rPr lang="en-US" sz="2000" b="0" dirty="0" smtClean="0">
                          <a:latin typeface="Times New Roman" panose="02020603050405020304" pitchFamily="18" charset="0"/>
                          <a:cs typeface="Times New Roman" panose="02020603050405020304" pitchFamily="18" charset="0"/>
                        </a:rPr>
                        <a:t>CO</a:t>
                      </a:r>
                      <a:endParaRPr lang="en-US" sz="2000" b="0"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4.67, 1.55, 2.33,</a:t>
                      </a:r>
                      <a:r>
                        <a:rPr lang="en-US" sz="2000" b="0" baseline="0" dirty="0" smtClean="0">
                          <a:latin typeface="Times New Roman" panose="02020603050405020304" pitchFamily="18" charset="0"/>
                          <a:cs typeface="Times New Roman" panose="02020603050405020304" pitchFamily="18" charset="0"/>
                        </a:rPr>
                        <a:t> 4.6, 4.8, 5.9</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262807"/>
                  </a:ext>
                </a:extLst>
              </a:tr>
              <a:tr h="995897">
                <a:tc>
                  <a:txBody>
                    <a:bodyPr/>
                    <a:lstStyle/>
                    <a:p>
                      <a:pPr algn="ctr"/>
                      <a:r>
                        <a:rPr lang="en-US" sz="2000" b="0" dirty="0" smtClean="0">
                          <a:latin typeface="Times New Roman" panose="02020603050405020304" pitchFamily="18" charset="0"/>
                          <a:cs typeface="Times New Roman" panose="02020603050405020304" pitchFamily="18" charset="0"/>
                        </a:rPr>
                        <a:t>NO2</a:t>
                      </a:r>
                      <a:endParaRPr lang="en-US" sz="2000" b="0" dirty="0">
                        <a:latin typeface="Times New Roman" panose="02020603050405020304" pitchFamily="18" charset="0"/>
                        <a:cs typeface="Times New Roman" panose="02020603050405020304" pitchFamily="18" charset="0"/>
                      </a:endParaRPr>
                    </a:p>
                  </a:txBody>
                  <a:tcPr/>
                </a:tc>
                <a:tc>
                  <a:txBody>
                    <a:bodyPr/>
                    <a:lstStyle/>
                    <a:p>
                      <a:pPr algn="ct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5.3 µm, NO</a:t>
                      </a:r>
                      <a:r>
                        <a:rPr lang="en-US" sz="2000" b="0" i="0" kern="1200" baseline="-25000" dirty="0" smtClean="0">
                          <a:solidFill>
                            <a:schemeClr val="dk1"/>
                          </a:solidFill>
                          <a:effectLst/>
                          <a:latin typeface="Times New Roman" panose="02020603050405020304" pitchFamily="18" charset="0"/>
                          <a:ea typeface="+mn-ea"/>
                          <a:cs typeface="Times New Roman" panose="02020603050405020304" pitchFamily="18" charset="0"/>
                        </a:rPr>
                        <a:t>2</a:t>
                      </a: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 has to be reduced to NO and then they are measured together as NOx; NO also absorbs in ultraviolet at 195-230 nm, NO</a:t>
                      </a:r>
                      <a:r>
                        <a:rPr lang="en-US" sz="2000" b="0" i="0" kern="1200" baseline="-25000" dirty="0" smtClean="0">
                          <a:solidFill>
                            <a:schemeClr val="dk1"/>
                          </a:solidFill>
                          <a:effectLst/>
                          <a:latin typeface="Times New Roman" panose="02020603050405020304" pitchFamily="18" charset="0"/>
                          <a:ea typeface="+mn-ea"/>
                          <a:cs typeface="Times New Roman" panose="02020603050405020304" pitchFamily="18" charset="0"/>
                        </a:rPr>
                        <a:t>2</a:t>
                      </a: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 is measured at 350-450 nm;</a:t>
                      </a:r>
                      <a:r>
                        <a:rPr lang="en-US" sz="2000" b="0" i="0" u="none" strike="noStrike" kern="1200" baseline="30000" dirty="0" smtClean="0">
                          <a:solidFill>
                            <a:schemeClr val="dk1"/>
                          </a:solidFill>
                          <a:effectLst/>
                          <a:latin typeface="Times New Roman" panose="02020603050405020304" pitchFamily="18" charset="0"/>
                          <a:ea typeface="+mn-ea"/>
                          <a:cs typeface="Times New Roman" panose="02020603050405020304" pitchFamily="18" charset="0"/>
                          <a:hlinkClick r:id="rId2"/>
                        </a:rPr>
                        <a:t>[6]</a:t>
                      </a: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 in situations where NO</a:t>
                      </a:r>
                      <a:r>
                        <a:rPr lang="en-US" sz="2000" b="0" i="0" kern="1200" baseline="-25000" dirty="0" smtClean="0">
                          <a:solidFill>
                            <a:schemeClr val="dk1"/>
                          </a:solidFill>
                          <a:effectLst/>
                          <a:latin typeface="Times New Roman" panose="02020603050405020304" pitchFamily="18" charset="0"/>
                          <a:ea typeface="+mn-ea"/>
                          <a:cs typeface="Times New Roman" panose="02020603050405020304" pitchFamily="18" charset="0"/>
                        </a:rPr>
                        <a:t>2</a:t>
                      </a: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content is known to be low, it is often ignored and only NO is measured; also, 1.8 µm</a:t>
                      </a:r>
                      <a:r>
                        <a:rPr lang="en-US" sz="2000" b="0" i="0" u="none" strike="noStrike" kern="1200" baseline="30000" dirty="0" smtClean="0">
                          <a:solidFill>
                            <a:schemeClr val="dk1"/>
                          </a:solidFill>
                          <a:effectLst/>
                          <a:latin typeface="Times New Roman" panose="02020603050405020304" pitchFamily="18" charset="0"/>
                          <a:ea typeface="+mn-ea"/>
                          <a:cs typeface="Times New Roman" panose="02020603050405020304" pitchFamily="18" charset="0"/>
                          <a:hlinkClick r:id="rId2"/>
                        </a:rPr>
                        <a:t>[4]</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61011614"/>
                  </a:ext>
                </a:extLst>
              </a:tr>
              <a:tr h="370732">
                <a:tc>
                  <a:txBody>
                    <a:bodyPr/>
                    <a:lstStyle/>
                    <a:p>
                      <a:pPr algn="ctr"/>
                      <a:r>
                        <a:rPr lang="en-US" sz="2000" b="0" dirty="0" smtClean="0">
                          <a:latin typeface="Times New Roman" panose="02020603050405020304" pitchFamily="18" charset="0"/>
                          <a:cs typeface="Times New Roman" panose="02020603050405020304" pitchFamily="18" charset="0"/>
                        </a:rPr>
                        <a:t>SO2</a:t>
                      </a:r>
                      <a:endParaRPr lang="en-US" sz="2000" b="0" dirty="0">
                        <a:latin typeface="Times New Roman" panose="02020603050405020304" pitchFamily="18" charset="0"/>
                        <a:cs typeface="Times New Roman" panose="02020603050405020304" pitchFamily="18" charset="0"/>
                      </a:endParaRPr>
                    </a:p>
                  </a:txBody>
                  <a:tcPr/>
                </a:tc>
                <a:tc>
                  <a:txBody>
                    <a:bodyPr/>
                    <a:lstStyle/>
                    <a:p>
                      <a:pPr algn="ctr"/>
                      <a:r>
                        <a:rPr lang="en-US" sz="2000" b="0" dirty="0" smtClean="0">
                          <a:latin typeface="Times New Roman" panose="02020603050405020304" pitchFamily="18" charset="0"/>
                          <a:cs typeface="Times New Roman" panose="02020603050405020304" pitchFamily="18" charset="0"/>
                        </a:rPr>
                        <a:t>7.35, 19.25</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7535369"/>
                  </a:ext>
                </a:extLst>
              </a:tr>
              <a:tr h="370732">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574161041"/>
                  </a:ext>
                </a:extLst>
              </a:tr>
              <a:tr h="370732">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841247994"/>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017" y="5012755"/>
            <a:ext cx="3595194" cy="8213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59" y="5112134"/>
            <a:ext cx="4078797" cy="606086"/>
          </a:xfrm>
          <a:prstGeom prst="rect">
            <a:avLst/>
          </a:prstGeom>
        </p:spPr>
      </p:pic>
    </p:spTree>
    <p:extLst>
      <p:ext uri="{BB962C8B-B14F-4D97-AF65-F5344CB8AC3E}">
        <p14:creationId xmlns:p14="http://schemas.microsoft.com/office/powerpoint/2010/main" val="1091115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10" y="172865"/>
            <a:ext cx="11882277" cy="2134238"/>
          </a:xfrm>
        </p:spPr>
        <p:txBody>
          <a:bodyPr>
            <a:normAutofit/>
          </a:bodyPr>
          <a:lstStyle/>
          <a:p>
            <a:pPr marL="0" indent="0" algn="r" rtl="1">
              <a:buNone/>
            </a:pPr>
            <a:r>
              <a:rPr lang="en-US" sz="3200" b="1" dirty="0" smtClean="0">
                <a:solidFill>
                  <a:schemeClr val="accent1"/>
                </a:solidFill>
                <a:cs typeface="B Nazanin" panose="00000400000000000000" pitchFamily="2" charset="-78"/>
              </a:rPr>
              <a:t>              </a:t>
            </a:r>
            <a:r>
              <a:rPr lang="fa-IR" sz="3200" b="1" dirty="0">
                <a:cs typeface="B Titr" panose="00000700000000000000" pitchFamily="2" charset="-78"/>
              </a:rPr>
              <a:t>تبدیل واحد </a:t>
            </a:r>
            <a:r>
              <a:rPr lang="fa-IR" sz="3200" b="1" dirty="0" smtClean="0">
                <a:cs typeface="B Titr" panose="00000700000000000000" pitchFamily="2" charset="-78"/>
              </a:rPr>
              <a:t>های اندازه‌گیری</a:t>
            </a:r>
            <a:r>
              <a:rPr lang="en-US" sz="3200" b="1" dirty="0" smtClean="0">
                <a:cs typeface="B Titr" panose="00000700000000000000" pitchFamily="2" charset="-78"/>
              </a:rPr>
              <a:t>:</a:t>
            </a:r>
          </a:p>
          <a:p>
            <a:pPr>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ppm (parts per million</a:t>
            </a:r>
            <a:r>
              <a:rPr lang="en-US"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mg/Nm3 (milligrams </a:t>
            </a:r>
            <a:r>
              <a:rPr lang="en-US" b="1" dirty="0">
                <a:latin typeface="Times New Roman" panose="02020603050405020304" pitchFamily="18" charset="0"/>
                <a:cs typeface="Times New Roman" panose="02020603050405020304" pitchFamily="18" charset="0"/>
              </a:rPr>
              <a:t>per cubic </a:t>
            </a:r>
            <a:r>
              <a:rPr lang="en-US" b="1" dirty="0" err="1">
                <a:latin typeface="Times New Roman" panose="02020603050405020304" pitchFamily="18" charset="0"/>
                <a:cs typeface="Times New Roman" panose="02020603050405020304" pitchFamily="18" charset="0"/>
              </a:rPr>
              <a:t>metre</a:t>
            </a:r>
            <a:r>
              <a:rPr lang="en-US"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mg/kWh (milligrams per kilowatt-hour of energy)</a:t>
            </a:r>
          </a:p>
          <a:p>
            <a:endParaRPr lang="en-US" dirty="0" smtClean="0"/>
          </a:p>
          <a:p>
            <a:endParaRPr lang="en-US" dirty="0"/>
          </a:p>
          <a:p>
            <a:pPr algn="l">
              <a:buFont typeface="Wingdings" panose="05000000000000000000" pitchFamily="2" charset="2"/>
              <a:buChar char="v"/>
            </a:pPr>
            <a:endParaRPr lang="en-US" sz="32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499" y="2022899"/>
            <a:ext cx="5969297" cy="19705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9" y="3559126"/>
            <a:ext cx="6110160" cy="3221504"/>
          </a:xfrm>
          <a:prstGeom prst="rect">
            <a:avLst/>
          </a:prstGeom>
        </p:spPr>
      </p:pic>
    </p:spTree>
    <p:extLst>
      <p:ext uri="{BB962C8B-B14F-4D97-AF65-F5344CB8AC3E}">
        <p14:creationId xmlns:p14="http://schemas.microsoft.com/office/powerpoint/2010/main" val="611989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1599" y="141667"/>
            <a:ext cx="9077438" cy="1020767"/>
          </a:xfrm>
        </p:spPr>
        <p:txBody>
          <a:bodyPr/>
          <a:lstStyle/>
          <a:p>
            <a:pPr algn="ctr"/>
            <a:r>
              <a:rPr lang="en-US" sz="5400" b="1" dirty="0">
                <a:solidFill>
                  <a:srgbClr val="FFFF00"/>
                </a:solidFill>
                <a:latin typeface="Arial" panose="020B0604020202020204" pitchFamily="34" charset="0"/>
                <a:cs typeface="Arial" panose="020B0604020202020204" pitchFamily="34" charset="0"/>
              </a:rPr>
              <a:t>ultraviolet </a:t>
            </a:r>
            <a:r>
              <a:rPr lang="en-US" sz="5400" b="1" dirty="0" smtClean="0">
                <a:solidFill>
                  <a:srgbClr val="FFFF00"/>
                </a:solidFill>
                <a:latin typeface="Arial" panose="020B0604020202020204" pitchFamily="34" charset="0"/>
                <a:cs typeface="Arial" panose="020B0604020202020204" pitchFamily="34" charset="0"/>
              </a:rPr>
              <a:t>sensor</a:t>
            </a:r>
            <a:endParaRPr lang="en-US" sz="5400" b="1" dirty="0">
              <a:solidFill>
                <a:srgbClr val="FFFF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370" y="1620781"/>
            <a:ext cx="7735380" cy="352474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522" r="64838"/>
          <a:stretch/>
        </p:blipFill>
        <p:spPr>
          <a:xfrm>
            <a:off x="3873551" y="5183016"/>
            <a:ext cx="3776500" cy="1386872"/>
          </a:xfrm>
          <a:prstGeom prst="rect">
            <a:avLst/>
          </a:prstGeom>
        </p:spPr>
      </p:pic>
    </p:spTree>
    <p:extLst>
      <p:ext uri="{BB962C8B-B14F-4D97-AF65-F5344CB8AC3E}">
        <p14:creationId xmlns:p14="http://schemas.microsoft.com/office/powerpoint/2010/main" val="14746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546" y="2059066"/>
            <a:ext cx="9260797" cy="3118241"/>
          </a:xfrm>
        </p:spPr>
      </p:pic>
      <p:sp>
        <p:nvSpPr>
          <p:cNvPr id="2" name="TextBox 1"/>
          <p:cNvSpPr txBox="1"/>
          <p:nvPr/>
        </p:nvSpPr>
        <p:spPr>
          <a:xfrm>
            <a:off x="4211392" y="425003"/>
            <a:ext cx="3876541" cy="1107996"/>
          </a:xfrm>
          <a:prstGeom prst="rect">
            <a:avLst/>
          </a:prstGeom>
          <a:noFill/>
        </p:spPr>
        <p:txBody>
          <a:bodyPr wrap="square" rtlCol="0">
            <a:spAutoFit/>
          </a:bodyPr>
          <a:lstStyle/>
          <a:p>
            <a:pPr algn="ctr"/>
            <a:r>
              <a:rPr lang="en-US" sz="6600" b="1" dirty="0" smtClean="0">
                <a:cs typeface="B Titr" panose="00000700000000000000" pitchFamily="2" charset="-78"/>
              </a:rPr>
              <a:t>UV or IR?</a:t>
            </a:r>
            <a:endParaRPr lang="en-US" sz="6600" b="1" dirty="0">
              <a:cs typeface="B Titr" panose="00000700000000000000" pitchFamily="2" charset="-78"/>
            </a:endParaRPr>
          </a:p>
        </p:txBody>
      </p:sp>
    </p:spTree>
    <p:extLst>
      <p:ext uri="{BB962C8B-B14F-4D97-AF65-F5344CB8AC3E}">
        <p14:creationId xmlns:p14="http://schemas.microsoft.com/office/powerpoint/2010/main" val="1427225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91" y="117868"/>
            <a:ext cx="9721382" cy="1157140"/>
          </a:xfrm>
        </p:spPr>
        <p:txBody>
          <a:bodyPr/>
          <a:lstStyle/>
          <a:p>
            <a:r>
              <a:rPr lang="en-US" sz="4400" b="1" dirty="0" err="1">
                <a:solidFill>
                  <a:srgbClr val="FFFF00"/>
                </a:solidFill>
                <a:latin typeface="Arial" panose="020B0604020202020204" pitchFamily="34" charset="0"/>
                <a:cs typeface="Arial" panose="020B0604020202020204" pitchFamily="34" charset="0"/>
              </a:rPr>
              <a:t>chemiluminescence</a:t>
            </a:r>
            <a:r>
              <a:rPr lang="en-US" sz="4400" b="1" dirty="0">
                <a:solidFill>
                  <a:srgbClr val="FFFF00"/>
                </a:solidFill>
                <a:latin typeface="Arial" panose="020B0604020202020204" pitchFamily="34" charset="0"/>
                <a:cs typeface="Arial" panose="020B0604020202020204" pitchFamily="34" charset="0"/>
              </a:rPr>
              <a:t> detector (CLD)</a:t>
            </a:r>
          </a:p>
        </p:txBody>
      </p:sp>
      <p:sp>
        <p:nvSpPr>
          <p:cNvPr id="3" name="Content Placeholder 2"/>
          <p:cNvSpPr>
            <a:spLocks noGrp="1"/>
          </p:cNvSpPr>
          <p:nvPr>
            <p:ph idx="1"/>
          </p:nvPr>
        </p:nvSpPr>
        <p:spPr>
          <a:xfrm>
            <a:off x="227548" y="1056067"/>
            <a:ext cx="11801320" cy="5280339"/>
          </a:xfrm>
        </p:spPr>
        <p:txBody>
          <a:bodyPr/>
          <a:lstStyle/>
          <a:p>
            <a:pPr marL="0" indent="0" algn="r" rtl="1">
              <a:lnSpc>
                <a:spcPct val="150000"/>
              </a:lnSpc>
              <a:buNone/>
            </a:pPr>
            <a:r>
              <a:rPr lang="fa-IR" dirty="0" smtClean="0">
                <a:cs typeface="B Nazanin" panose="00000400000000000000" pitchFamily="2" charset="-78"/>
              </a:rPr>
              <a:t>این روش برای اندازه‌گیـری غلضت‌های پایین نیتروژن اکسید و نیـتروژن دی اکسید به کار می‌رود. بر پایه تاثیر گاز نیــتروژن اکسید در واکنش با اوزون می باشد که نتیجه آن در تغیییر شدت نور تابیده حاصل از این واکنش می‌باشد.</a:t>
            </a:r>
          </a:p>
          <a:p>
            <a:pPr marL="0" indent="0" algn="r" rtl="1">
              <a:lnSpc>
                <a:spcPct val="150000"/>
              </a:lnSpc>
              <a:buNone/>
            </a:pPr>
            <a:r>
              <a:rPr lang="fa-IR" dirty="0" smtClean="0">
                <a:cs typeface="B Nazanin" panose="00000400000000000000" pitchFamily="2" charset="-78"/>
              </a:rPr>
              <a:t>شدت نور تابیده به غلضت نیتروژن اکسید مربوط می‌باشد. استفاده از این روش برای اندازه‌گیری گاز حاصل از اگزوز خودروها بسیار رایج می‌باشد.</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610" y="2738641"/>
            <a:ext cx="5923074" cy="3895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26" y="3696236"/>
            <a:ext cx="4683743" cy="1492166"/>
          </a:xfrm>
          <a:prstGeom prst="rect">
            <a:avLst/>
          </a:prstGeom>
        </p:spPr>
      </p:pic>
    </p:spTree>
    <p:extLst>
      <p:ext uri="{BB962C8B-B14F-4D97-AF65-F5344CB8AC3E}">
        <p14:creationId xmlns:p14="http://schemas.microsoft.com/office/powerpoint/2010/main" val="1210613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1" y="169382"/>
            <a:ext cx="9029634" cy="938201"/>
          </a:xfrm>
        </p:spPr>
        <p:txBody>
          <a:bodyPr/>
          <a:lstStyle/>
          <a:p>
            <a:r>
              <a:rPr lang="en-US" sz="4800" b="1" dirty="0">
                <a:solidFill>
                  <a:srgbClr val="FFFF00"/>
                </a:solidFill>
                <a:latin typeface="Arial" panose="020B0604020202020204" pitchFamily="34" charset="0"/>
                <a:cs typeface="Arial" panose="020B0604020202020204" pitchFamily="34" charset="0"/>
              </a:rPr>
              <a:t>Paramagnetic method</a:t>
            </a:r>
          </a:p>
        </p:txBody>
      </p:sp>
      <p:sp>
        <p:nvSpPr>
          <p:cNvPr id="3" name="Content Placeholder 2"/>
          <p:cNvSpPr>
            <a:spLocks noGrp="1"/>
          </p:cNvSpPr>
          <p:nvPr>
            <p:ph idx="1"/>
          </p:nvPr>
        </p:nvSpPr>
        <p:spPr>
          <a:xfrm>
            <a:off x="425003" y="1210613"/>
            <a:ext cx="11487955" cy="5151549"/>
          </a:xfrm>
        </p:spPr>
        <p:txBody>
          <a:bodyPr/>
          <a:lstStyle/>
          <a:p>
            <a:pPr marL="0" indent="0" algn="r" rtl="1">
              <a:lnSpc>
                <a:spcPct val="150000"/>
              </a:lnSpc>
              <a:buNone/>
            </a:pPr>
            <a:r>
              <a:rPr lang="fa-IR" dirty="0" smtClean="0">
                <a:cs typeface="B Nazanin" panose="00000400000000000000" pitchFamily="2" charset="-78"/>
              </a:rPr>
              <a:t>این روش فقط برای آنالیز گاز اکسیژن می‌باشد. اکسیژن تنها گازی است که خاصیت بالایی از پارامغناطیس دارد و مولکولهای اکسیژن جذب میدان مغناطیسی می‌شوند.</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976" y="1964930"/>
            <a:ext cx="4496382" cy="4616688"/>
          </a:xfrm>
          <a:prstGeom prst="rect">
            <a:avLst/>
          </a:prstGeom>
        </p:spPr>
      </p:pic>
    </p:spTree>
    <p:extLst>
      <p:ext uri="{BB962C8B-B14F-4D97-AF65-F5344CB8AC3E}">
        <p14:creationId xmlns:p14="http://schemas.microsoft.com/office/powerpoint/2010/main" val="3137316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387" y="199212"/>
            <a:ext cx="9291215" cy="1049235"/>
          </a:xfrm>
        </p:spPr>
        <p:txBody>
          <a:bodyPr>
            <a:normAutofit/>
          </a:bodyPr>
          <a:lstStyle/>
          <a:p>
            <a:pPr algn="ctr"/>
            <a:r>
              <a:rPr lang="en-US" sz="4800" b="1" dirty="0">
                <a:solidFill>
                  <a:srgbClr val="FFFF00"/>
                </a:solidFill>
                <a:latin typeface="Arial" panose="020B0604020202020204" pitchFamily="34" charset="0"/>
                <a:cs typeface="Arial" panose="020B0604020202020204" pitchFamily="34" charset="0"/>
              </a:rPr>
              <a:t>metal oxide semiconductor</a:t>
            </a:r>
          </a:p>
        </p:txBody>
      </p:sp>
      <p:sp>
        <p:nvSpPr>
          <p:cNvPr id="3" name="Content Placeholder 2"/>
          <p:cNvSpPr>
            <a:spLocks noGrp="1"/>
          </p:cNvSpPr>
          <p:nvPr>
            <p:ph idx="1"/>
          </p:nvPr>
        </p:nvSpPr>
        <p:spPr>
          <a:xfrm>
            <a:off x="167425" y="1151397"/>
            <a:ext cx="11827138" cy="4195481"/>
          </a:xfrm>
        </p:spPr>
        <p:txBody>
          <a:bodyPr/>
          <a:lstStyle/>
          <a:p>
            <a:pPr marL="0" indent="0" algn="just" rtl="1">
              <a:lnSpc>
                <a:spcPct val="150000"/>
              </a:lnSpc>
              <a:buNone/>
            </a:pPr>
            <a:r>
              <a:rPr lang="fa-IR" sz="2400" dirty="0">
                <a:cs typeface="B Nazanin" panose="00000400000000000000" pitchFamily="2" charset="-78"/>
              </a:rPr>
              <a:t>در </a:t>
            </a:r>
            <a:r>
              <a:rPr lang="fa-IR" sz="2400" dirty="0" smtClean="0">
                <a:cs typeface="B Nazanin" panose="00000400000000000000" pitchFamily="2" charset="-78"/>
              </a:rPr>
              <a:t>ايـن </a:t>
            </a:r>
            <a:r>
              <a:rPr lang="fa-IR" sz="2400" dirty="0">
                <a:cs typeface="B Nazanin" panose="00000400000000000000" pitchFamily="2" charset="-78"/>
              </a:rPr>
              <a:t>روش گاز </a:t>
            </a:r>
            <a:r>
              <a:rPr lang="fa-IR" sz="2400" dirty="0" smtClean="0">
                <a:cs typeface="B Nazanin" panose="00000400000000000000" pitchFamily="2" charset="-78"/>
              </a:rPr>
              <a:t>مورد</a:t>
            </a:r>
            <a:r>
              <a:rPr lang="en-US" sz="2400" dirty="0" smtClean="0">
                <a:cs typeface="B Nazanin" panose="00000400000000000000" pitchFamily="2" charset="-78"/>
              </a:rPr>
              <a:t> </a:t>
            </a:r>
            <a:r>
              <a:rPr lang="fa-IR" sz="2400" dirty="0" smtClean="0">
                <a:cs typeface="B Nazanin" panose="00000400000000000000" pitchFamily="2" charset="-78"/>
              </a:rPr>
              <a:t>نظـر </a:t>
            </a:r>
            <a:r>
              <a:rPr lang="fa-IR" sz="2400" dirty="0">
                <a:cs typeface="B Nazanin" panose="00000400000000000000" pitchFamily="2" charset="-78"/>
              </a:rPr>
              <a:t>در برخورد با يک نيمه </a:t>
            </a:r>
            <a:r>
              <a:rPr lang="fa-IR" sz="2400" dirty="0" smtClean="0">
                <a:cs typeface="B Nazanin" panose="00000400000000000000" pitchFamily="2" charset="-78"/>
              </a:rPr>
              <a:t>هــادی اکسـيد فلزی </a:t>
            </a:r>
            <a:r>
              <a:rPr lang="fa-IR" sz="2400" dirty="0">
                <a:cs typeface="B Nazanin" panose="00000400000000000000" pitchFamily="2" charset="-78"/>
              </a:rPr>
              <a:t>موجب تغيير هدايت </a:t>
            </a:r>
            <a:r>
              <a:rPr lang="fa-IR" sz="2400" dirty="0" smtClean="0">
                <a:cs typeface="B Nazanin" panose="00000400000000000000" pitchFamily="2" charset="-78"/>
              </a:rPr>
              <a:t>الکـتريکی </a:t>
            </a:r>
            <a:r>
              <a:rPr lang="fa-IR" sz="2400" dirty="0">
                <a:cs typeface="B Nazanin" panose="00000400000000000000" pitchFamily="2" charset="-78"/>
              </a:rPr>
              <a:t>آن </a:t>
            </a:r>
            <a:r>
              <a:rPr lang="fa-IR" sz="2400" dirty="0" smtClean="0">
                <a:cs typeface="B Nazanin" panose="00000400000000000000" pitchFamily="2" charset="-78"/>
              </a:rPr>
              <a:t>می‌شود </a:t>
            </a:r>
            <a:r>
              <a:rPr lang="fa-IR" sz="2400" dirty="0">
                <a:cs typeface="B Nazanin" panose="00000400000000000000" pitchFamily="2" charset="-78"/>
              </a:rPr>
              <a:t>که با </a:t>
            </a:r>
            <a:r>
              <a:rPr lang="fa-IR" sz="2400" dirty="0" smtClean="0">
                <a:cs typeface="B Nazanin" panose="00000400000000000000" pitchFamily="2" charset="-78"/>
              </a:rPr>
              <a:t>اندازه‌گيری </a:t>
            </a:r>
            <a:r>
              <a:rPr lang="fa-IR" sz="2400" dirty="0">
                <a:cs typeface="B Nazanin" panose="00000400000000000000" pitchFamily="2" charset="-78"/>
              </a:rPr>
              <a:t>ميزان تغيير ه</a:t>
            </a:r>
            <a:r>
              <a:rPr lang="fa-IR" sz="2400" dirty="0" smtClean="0">
                <a:cs typeface="B Nazanin" panose="00000400000000000000" pitchFamily="2" charset="-78"/>
              </a:rPr>
              <a:t>دايت </a:t>
            </a:r>
            <a:r>
              <a:rPr lang="fa-IR" sz="2400" dirty="0">
                <a:cs typeface="B Nazanin" panose="00000400000000000000" pitchFamily="2" charset="-78"/>
              </a:rPr>
              <a:t>الکتريکی </a:t>
            </a:r>
            <a:r>
              <a:rPr lang="fa-IR" sz="2400" dirty="0" smtClean="0">
                <a:cs typeface="B Nazanin" panose="00000400000000000000" pitchFamily="2" charset="-78"/>
              </a:rPr>
              <a:t>می‌توان </a:t>
            </a:r>
            <a:r>
              <a:rPr lang="fa-IR" sz="2400" dirty="0">
                <a:cs typeface="B Nazanin" panose="00000400000000000000" pitchFamily="2" charset="-78"/>
              </a:rPr>
              <a:t>غلظت گاز را </a:t>
            </a:r>
            <a:r>
              <a:rPr lang="fa-IR" sz="2400" dirty="0" smtClean="0">
                <a:cs typeface="B Nazanin" panose="00000400000000000000" pitchFamily="2" charset="-78"/>
              </a:rPr>
              <a:t>اندازه‌گيــری </a:t>
            </a:r>
            <a:r>
              <a:rPr lang="fa-IR" sz="2400" dirty="0">
                <a:cs typeface="B Nazanin" panose="00000400000000000000" pitchFamily="2" charset="-78"/>
              </a:rPr>
              <a:t>نمود. </a:t>
            </a:r>
            <a:endParaRPr lang="en-US" sz="2400" dirty="0" smtClean="0">
              <a:cs typeface="B Nazanin" panose="00000400000000000000" pitchFamily="2" charset="-78"/>
            </a:endParaRPr>
          </a:p>
          <a:p>
            <a:pPr marL="0" indent="0" algn="just" rtl="1">
              <a:lnSpc>
                <a:spcPct val="150000"/>
              </a:lnSpc>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703" y="2613897"/>
            <a:ext cx="5492809" cy="3772170"/>
          </a:xfrm>
          <a:prstGeom prst="rect">
            <a:avLst/>
          </a:prstGeom>
        </p:spPr>
      </p:pic>
    </p:spTree>
    <p:extLst>
      <p:ext uri="{BB962C8B-B14F-4D97-AF65-F5344CB8AC3E}">
        <p14:creationId xmlns:p14="http://schemas.microsoft.com/office/powerpoint/2010/main" val="1099724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9244" y="540913"/>
            <a:ext cx="6304756" cy="5884438"/>
          </a:xfrm>
        </p:spPr>
      </p:pic>
    </p:spTree>
    <p:extLst>
      <p:ext uri="{BB962C8B-B14F-4D97-AF65-F5344CB8AC3E}">
        <p14:creationId xmlns:p14="http://schemas.microsoft.com/office/powerpoint/2010/main" val="3011707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781" y="164592"/>
            <a:ext cx="9152827" cy="884643"/>
          </a:xfrm>
        </p:spPr>
        <p:txBody>
          <a:bodyPr/>
          <a:lstStyle/>
          <a:p>
            <a:pPr algn="ctr"/>
            <a:r>
              <a:rPr lang="en-US" sz="4800" b="1" dirty="0">
                <a:solidFill>
                  <a:srgbClr val="FFFF00"/>
                </a:solidFill>
                <a:latin typeface="Arial" panose="020B0604020202020204" pitchFamily="34" charset="0"/>
                <a:cs typeface="Arial" panose="020B0604020202020204" pitchFamily="34" charset="0"/>
              </a:rPr>
              <a:t>Catalytic sensor</a:t>
            </a:r>
          </a:p>
        </p:txBody>
      </p:sp>
      <p:sp>
        <p:nvSpPr>
          <p:cNvPr id="3" name="Content Placeholder 2"/>
          <p:cNvSpPr>
            <a:spLocks noGrp="1"/>
          </p:cNvSpPr>
          <p:nvPr>
            <p:ph idx="1"/>
          </p:nvPr>
        </p:nvSpPr>
        <p:spPr>
          <a:xfrm>
            <a:off x="176011" y="1178741"/>
            <a:ext cx="12015989" cy="4195481"/>
          </a:xfrm>
        </p:spPr>
        <p:txBody>
          <a:bodyPr>
            <a:normAutofit/>
          </a:bodyPr>
          <a:lstStyle/>
          <a:p>
            <a:pPr marL="0" indent="0" algn="just" rtl="1">
              <a:lnSpc>
                <a:spcPct val="150000"/>
              </a:lnSpc>
              <a:buNone/>
            </a:pPr>
            <a:r>
              <a:rPr lang="fa-IR" dirty="0">
                <a:cs typeface="B Nazanin" panose="00000400000000000000" pitchFamily="2" charset="-78"/>
              </a:rPr>
              <a:t>در اين </a:t>
            </a:r>
            <a:r>
              <a:rPr lang="fa-IR" dirty="0" smtClean="0">
                <a:cs typeface="B Nazanin" panose="00000400000000000000" pitchFamily="2" charset="-78"/>
              </a:rPr>
              <a:t>روش</a:t>
            </a:r>
            <a:r>
              <a:rPr lang="fa-IR" dirty="0">
                <a:cs typeface="B Nazanin" panose="00000400000000000000" pitchFamily="2" charset="-78"/>
              </a:rPr>
              <a:t>،</a:t>
            </a:r>
            <a:r>
              <a:rPr lang="fa-IR" dirty="0" smtClean="0">
                <a:cs typeface="B Nazanin" panose="00000400000000000000" pitchFamily="2" charset="-78"/>
              </a:rPr>
              <a:t> </a:t>
            </a:r>
            <a:r>
              <a:rPr lang="fa-IR" dirty="0">
                <a:cs typeface="B Nazanin" panose="00000400000000000000" pitchFamily="2" charset="-78"/>
              </a:rPr>
              <a:t>گاز موردنظر در برخورد با يک ماده کاتاليستی در دمای معينی اکسيد شده توليد گرمـا می کند. با تبديل مقدار گرمای توليد شده به تغيير مقاومت می توان غلظت گاز را </a:t>
            </a:r>
            <a:r>
              <a:rPr lang="fa-IR" dirty="0" smtClean="0">
                <a:cs typeface="B Nazanin" panose="00000400000000000000" pitchFamily="2" charset="-78"/>
              </a:rPr>
              <a:t>اندازه‌گيری </a:t>
            </a:r>
            <a:r>
              <a:rPr lang="fa-IR" dirty="0">
                <a:cs typeface="B Nazanin" panose="00000400000000000000" pitchFamily="2" charset="-78"/>
              </a:rPr>
              <a:t>کرد. به عنوان نمونه در سنسور زير دو مهره سراميکی که درون هرکدام يک کويل پلاتينـی جاسـازی </a:t>
            </a:r>
            <a:r>
              <a:rPr lang="fa-IR" dirty="0" smtClean="0">
                <a:cs typeface="B Nazanin" panose="00000400000000000000" pitchFamily="2" charset="-78"/>
              </a:rPr>
              <a:t>شـده </a:t>
            </a:r>
            <a:r>
              <a:rPr lang="fa-IR" dirty="0">
                <a:cs typeface="B Nazanin" panose="00000400000000000000" pitchFamily="2" charset="-78"/>
              </a:rPr>
              <a:t>است تا دمای 450 درجه سلسيوس گرم شده در معرض گاز </a:t>
            </a:r>
            <a:r>
              <a:rPr lang="fa-IR" dirty="0" smtClean="0">
                <a:cs typeface="B Nazanin" panose="00000400000000000000" pitchFamily="2" charset="-78"/>
              </a:rPr>
              <a:t>قـرار می‌گيرند. </a:t>
            </a:r>
            <a:r>
              <a:rPr lang="fa-IR" dirty="0">
                <a:cs typeface="B Nazanin" panose="00000400000000000000" pitchFamily="2" charset="-78"/>
              </a:rPr>
              <a:t>يکی از اين </a:t>
            </a:r>
            <a:r>
              <a:rPr lang="fa-IR" dirty="0" smtClean="0">
                <a:cs typeface="B Nazanin" panose="00000400000000000000" pitchFamily="2" charset="-78"/>
              </a:rPr>
              <a:t>مهره‌ها </a:t>
            </a:r>
            <a:r>
              <a:rPr lang="fa-IR" dirty="0">
                <a:cs typeface="B Nazanin" panose="00000400000000000000" pitchFamily="2" charset="-78"/>
              </a:rPr>
              <a:t>با يک ماده </a:t>
            </a:r>
            <a:r>
              <a:rPr lang="fa-IR" dirty="0" smtClean="0">
                <a:cs typeface="B Nazanin" panose="00000400000000000000" pitchFamily="2" charset="-78"/>
              </a:rPr>
              <a:t>کاتاليــستی </a:t>
            </a:r>
            <a:r>
              <a:rPr lang="fa-IR" dirty="0">
                <a:cs typeface="B Nazanin" panose="00000400000000000000" pitchFamily="2" charset="-78"/>
              </a:rPr>
              <a:t>فعال شده که گاز را اکسيد کرده حرارت توليد شـده موجـب تغييـر مقاومـت کويـل پلاتينی </a:t>
            </a:r>
            <a:r>
              <a:rPr lang="fa-IR" dirty="0" smtClean="0">
                <a:cs typeface="B Nazanin" panose="00000400000000000000" pitchFamily="2" charset="-78"/>
              </a:rPr>
              <a:t>می‌شود</a:t>
            </a:r>
            <a:r>
              <a:rPr lang="fa-IR" dirty="0">
                <a:cs typeface="B Nazanin" panose="00000400000000000000" pitchFamily="2" charset="-78"/>
              </a:rPr>
              <a:t>. مهره ديگر </a:t>
            </a:r>
            <a:r>
              <a:rPr lang="fa-IR" dirty="0" smtClean="0">
                <a:cs typeface="B Nazanin" panose="00000400000000000000" pitchFamily="2" charset="-78"/>
              </a:rPr>
              <a:t>غـير </a:t>
            </a:r>
            <a:r>
              <a:rPr lang="fa-IR" dirty="0">
                <a:cs typeface="B Nazanin" panose="00000400000000000000" pitchFamily="2" charset="-78"/>
              </a:rPr>
              <a:t>فعال است کويل پلاتينی آن به عنوان مرجع برای </a:t>
            </a:r>
            <a:r>
              <a:rPr lang="fa-IR" dirty="0" smtClean="0">
                <a:cs typeface="B Nazanin" panose="00000400000000000000" pitchFamily="2" charset="-78"/>
              </a:rPr>
              <a:t>اندازه </a:t>
            </a:r>
            <a:r>
              <a:rPr lang="fa-IR" dirty="0">
                <a:cs typeface="B Nazanin" panose="00000400000000000000" pitchFamily="2" charset="-78"/>
              </a:rPr>
              <a:t>گيری ميزان تغيير مقاومت کويل اول در يک مدار پل </a:t>
            </a:r>
            <a:r>
              <a:rPr lang="fa-IR" dirty="0" smtClean="0">
                <a:cs typeface="B Nazanin" panose="00000400000000000000" pitchFamily="2" charset="-78"/>
              </a:rPr>
              <a:t>قـرار </a:t>
            </a:r>
            <a:r>
              <a:rPr lang="fa-IR" dirty="0">
                <a:cs typeface="B Nazanin" panose="00000400000000000000" pitchFamily="2" charset="-78"/>
              </a:rPr>
              <a:t>گرفته </a:t>
            </a:r>
            <a:r>
              <a:rPr lang="fa-IR" dirty="0" smtClean="0">
                <a:cs typeface="B Nazanin" panose="00000400000000000000" pitchFamily="2" charset="-78"/>
              </a:rPr>
              <a:t>است</a:t>
            </a:r>
            <a:r>
              <a:rPr lang="en-US" dirty="0" smtClean="0">
                <a:cs typeface="B Nazanin" panose="00000400000000000000" pitchFamily="2" charset="-78"/>
              </a:rPr>
              <a:t>.</a:t>
            </a:r>
            <a:r>
              <a:rPr lang="fa-IR" dirty="0" smtClean="0">
                <a:cs typeface="B Nazanin" panose="00000400000000000000" pitchFamily="2" charset="-78"/>
              </a:rPr>
              <a:t> </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77" y="3192445"/>
            <a:ext cx="6078828" cy="36655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788" y="3535291"/>
            <a:ext cx="3997196" cy="3052252"/>
          </a:xfrm>
          <a:prstGeom prst="rect">
            <a:avLst/>
          </a:prstGeom>
        </p:spPr>
      </p:pic>
    </p:spTree>
    <p:extLst>
      <p:ext uri="{BB962C8B-B14F-4D97-AF65-F5344CB8AC3E}">
        <p14:creationId xmlns:p14="http://schemas.microsoft.com/office/powerpoint/2010/main" val="2099333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644" y="833984"/>
            <a:ext cx="11615264" cy="4806961"/>
          </a:xfrm>
          <a:prstGeom prst="rect">
            <a:avLst/>
          </a:prstGeom>
        </p:spPr>
      </p:pic>
    </p:spTree>
    <p:extLst>
      <p:ext uri="{BB962C8B-B14F-4D97-AF65-F5344CB8AC3E}">
        <p14:creationId xmlns:p14="http://schemas.microsoft.com/office/powerpoint/2010/main" val="3161401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38" y="182262"/>
            <a:ext cx="8328273" cy="1182899"/>
          </a:xfrm>
        </p:spPr>
        <p:txBody>
          <a:bodyPr/>
          <a:lstStyle/>
          <a:p>
            <a:r>
              <a:rPr lang="en-US" sz="4800" b="1" dirty="0">
                <a:solidFill>
                  <a:srgbClr val="FFFF00"/>
                </a:solidFill>
                <a:latin typeface="Arial" panose="020B0604020202020204" pitchFamily="34" charset="0"/>
                <a:cs typeface="Arial" panose="020B0604020202020204" pitchFamily="34" charset="0"/>
              </a:rPr>
              <a:t>flame ionization detector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147" y="1236372"/>
            <a:ext cx="8233435" cy="4966728"/>
          </a:xfrm>
        </p:spPr>
      </p:pic>
    </p:spTree>
    <p:extLst>
      <p:ext uri="{BB962C8B-B14F-4D97-AF65-F5344CB8AC3E}">
        <p14:creationId xmlns:p14="http://schemas.microsoft.com/office/powerpoint/2010/main" val="3884399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70" y="169383"/>
            <a:ext cx="6965303" cy="925321"/>
          </a:xfrm>
        </p:spPr>
        <p:txBody>
          <a:bodyPr/>
          <a:lstStyle/>
          <a:p>
            <a:r>
              <a:rPr lang="en-US" sz="4000" dirty="0">
                <a:latin typeface="Arial" panose="020B0604020202020204" pitchFamily="34" charset="0"/>
                <a:cs typeface="Arial" panose="020B0604020202020204" pitchFamily="34" charset="0"/>
              </a:rPr>
              <a:t> </a:t>
            </a:r>
            <a:r>
              <a:rPr lang="en-US" sz="4400" b="1" dirty="0" smtClean="0">
                <a:solidFill>
                  <a:srgbClr val="FFFF00"/>
                </a:solidFill>
                <a:latin typeface="Arial" panose="020B0604020202020204" pitchFamily="34" charset="0"/>
                <a:cs typeface="Arial" panose="020B0604020202020204" pitchFamily="34" charset="0"/>
              </a:rPr>
              <a:t>dumb-bell </a:t>
            </a:r>
            <a:r>
              <a:rPr lang="en-US" sz="4400" b="1" dirty="0">
                <a:solidFill>
                  <a:srgbClr val="FFFF00"/>
                </a:solidFill>
                <a:latin typeface="Arial" panose="020B0604020202020204" pitchFamily="34" charset="0"/>
                <a:cs typeface="Arial" panose="020B0604020202020204" pitchFamily="34" charset="0"/>
              </a:rPr>
              <a:t>gas analyzer</a:t>
            </a:r>
          </a:p>
        </p:txBody>
      </p:sp>
      <p:sp>
        <p:nvSpPr>
          <p:cNvPr id="3" name="Content Placeholder 2"/>
          <p:cNvSpPr>
            <a:spLocks noGrp="1"/>
          </p:cNvSpPr>
          <p:nvPr>
            <p:ph idx="1"/>
          </p:nvPr>
        </p:nvSpPr>
        <p:spPr>
          <a:xfrm>
            <a:off x="427170" y="1370338"/>
            <a:ext cx="11271179" cy="4824400"/>
          </a:xfrm>
        </p:spPr>
        <p:txBody>
          <a:bodyPr/>
          <a:lstStyle/>
          <a:p>
            <a:pPr algn="r" rtl="1">
              <a:lnSpc>
                <a:spcPct val="150000"/>
              </a:lnSpc>
            </a:pPr>
            <a:r>
              <a:rPr lang="fa-IR" dirty="0" smtClean="0">
                <a:cs typeface="B Nazanin" panose="00000400000000000000" pitchFamily="2" charset="-78"/>
              </a:rPr>
              <a:t>دو کره شیشه ای را در نظر بگیرید گه از گاز اکسیژن پرشده اند و به وسیله لوله باریکی به یکدیگر وصل شده اند (فرم دمبل) و در معرض یک میدان مغناطیسی قوی غیر همگن قرار دارد. حال گاز اکســیژن </a:t>
            </a:r>
            <a:r>
              <a:rPr lang="fa-IR" dirty="0">
                <a:cs typeface="B Nazanin" panose="00000400000000000000" pitchFamily="2" charset="-78"/>
              </a:rPr>
              <a:t>با ورود</a:t>
            </a:r>
            <a:r>
              <a:rPr lang="fa-IR" dirty="0" smtClean="0">
                <a:cs typeface="B Nazanin" panose="00000400000000000000" pitchFamily="2" charset="-78"/>
              </a:rPr>
              <a:t> به محیط، توسط میـدان مغناطیسی جذب مــی‌شود و سبب چرخش دمبل می‌شود. نوع چرخش و سرعت آن بستگی به غلضت اکسیژن دارد.</a:t>
            </a:r>
          </a:p>
          <a:p>
            <a:pPr algn="r" rtl="1">
              <a:lnSpc>
                <a:spcPct val="150000"/>
              </a:lnSpc>
            </a:pP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13" y="2935191"/>
            <a:ext cx="4664212" cy="3689315"/>
          </a:xfrm>
          <a:prstGeom prst="rect">
            <a:avLst/>
          </a:prstGeom>
        </p:spPr>
      </p:pic>
    </p:spTree>
    <p:extLst>
      <p:ext uri="{BB962C8B-B14F-4D97-AF65-F5344CB8AC3E}">
        <p14:creationId xmlns:p14="http://schemas.microsoft.com/office/powerpoint/2010/main" val="2932295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836" y="98474"/>
            <a:ext cx="3584655" cy="693761"/>
          </a:xfrm>
        </p:spPr>
        <p:txBody>
          <a:bodyPr/>
          <a:lstStyle/>
          <a:p>
            <a:pPr algn="r"/>
            <a:r>
              <a:rPr lang="fa-IR" dirty="0" smtClean="0">
                <a:cs typeface="B Titr" panose="00000700000000000000" pitchFamily="2" charset="-78"/>
              </a:rPr>
              <a:t>ترکیبات:</a:t>
            </a:r>
            <a:endParaRPr lang="en-US" dirty="0">
              <a:cs typeface="B Titr" panose="00000700000000000000" pitchFamily="2" charset="-78"/>
            </a:endParaRP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1765710260"/>
              </p:ext>
            </p:extLst>
          </p:nvPr>
        </p:nvGraphicFramePr>
        <p:xfrm>
          <a:off x="0" y="1036934"/>
          <a:ext cx="11788727" cy="6065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226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8" y="208019"/>
            <a:ext cx="10083406" cy="989716"/>
          </a:xfrm>
        </p:spPr>
        <p:txBody>
          <a:bodyPr/>
          <a:lstStyle/>
          <a:p>
            <a:r>
              <a:rPr lang="en-US" sz="4400" b="1" dirty="0" smtClean="0">
                <a:solidFill>
                  <a:srgbClr val="FFFF00"/>
                </a:solidFill>
                <a:latin typeface="Arial" panose="020B0604020202020204" pitchFamily="34" charset="0"/>
                <a:cs typeface="Arial" panose="020B0604020202020204" pitchFamily="34" charset="0"/>
              </a:rPr>
              <a:t>The differential pressure analyzer</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6063" y="1370338"/>
            <a:ext cx="11775622" cy="4824400"/>
          </a:xfrm>
        </p:spPr>
        <p:txBody>
          <a:bodyPr/>
          <a:lstStyle/>
          <a:p>
            <a:pPr marL="0" indent="0" algn="r" rtl="1">
              <a:lnSpc>
                <a:spcPct val="150000"/>
              </a:lnSpc>
              <a:buNone/>
            </a:pPr>
            <a:r>
              <a:rPr lang="fa-IR" dirty="0" smtClean="0">
                <a:cs typeface="B Nazanin" panose="00000400000000000000" pitchFamily="2" charset="-78"/>
              </a:rPr>
              <a:t>این روش نیز برای اندازه گیری مقدار اکسیژن به کار می‌رود. (خاصیت مغناطیسی اکسیژن)</a:t>
            </a:r>
          </a:p>
          <a:p>
            <a:pPr marL="0" indent="0" algn="r" rtl="1">
              <a:lnSpc>
                <a:spcPct val="150000"/>
              </a:lnSpc>
              <a:buNone/>
            </a:pPr>
            <a:r>
              <a:rPr lang="fa-IR" dirty="0" smtClean="0">
                <a:cs typeface="B Nazanin" panose="00000400000000000000" pitchFamily="2" charset="-78"/>
              </a:rPr>
              <a:t>با اندازه گیری فشار ایجاد شده در سطح تماس میان دو گاز با خواص مغناطیسی مختلف میتوان غلضت را بدست آورد.</a:t>
            </a:r>
          </a:p>
          <a:p>
            <a:pPr marL="0" indent="0" algn="r" rtl="1">
              <a:lnSpc>
                <a:spcPct val="150000"/>
              </a:lnSpc>
              <a:buNone/>
            </a:pPr>
            <a:r>
              <a:rPr lang="fa-IR" dirty="0" smtClean="0">
                <a:cs typeface="B Nazanin" panose="00000400000000000000" pitchFamily="2" charset="-78"/>
              </a:rPr>
              <a:t>میان یک گاز مورد آزمایش و یک گاز خالی از اکسیژن یک اختلاف فشاری (با خاطر خواص مغناطیسی) بوجود میاید که با توجه به حرکت گاز می‌توان مقدار اکسیژن گاز را اندازه‌گیری کرد. </a:t>
            </a:r>
            <a:endParaRPr lang="en-US" dirty="0">
              <a:cs typeface="B Nazanin" panose="00000400000000000000" pitchFamily="2" charset="-78"/>
            </a:endParaRPr>
          </a:p>
        </p:txBody>
      </p:sp>
    </p:spTree>
    <p:extLst>
      <p:ext uri="{BB962C8B-B14F-4D97-AF65-F5344CB8AC3E}">
        <p14:creationId xmlns:p14="http://schemas.microsoft.com/office/powerpoint/2010/main" val="1940622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4710" y="2163650"/>
            <a:ext cx="9792275" cy="3863662"/>
          </a:xfrm>
        </p:spPr>
        <p:txBody>
          <a:bodyPr>
            <a:normAutofit/>
          </a:bodyPr>
          <a:lstStyle/>
          <a:p>
            <a:pPr algn="just" rtl="1">
              <a:buFont typeface="Wingdings" panose="05000000000000000000" pitchFamily="2" charset="2"/>
              <a:buChar char="q"/>
            </a:pPr>
            <a:r>
              <a:rPr lang="fa-IR" sz="2400" b="1" dirty="0" smtClean="0">
                <a:cs typeface="B Nazanin" panose="00000400000000000000" pitchFamily="2" charset="-78"/>
              </a:rPr>
              <a:t>اندازه‌گيری </a:t>
            </a:r>
            <a:r>
              <a:rPr lang="fa-IR" sz="2400" b="1" dirty="0">
                <a:cs typeface="B Nazanin" panose="00000400000000000000" pitchFamily="2" charset="-78"/>
              </a:rPr>
              <a:t>ميزان آلودگی هوا </a:t>
            </a:r>
            <a:r>
              <a:rPr lang="en-US" sz="2400" b="1" dirty="0" smtClean="0">
                <a:cs typeface="B Nazanin" panose="00000400000000000000" pitchFamily="2" charset="-78"/>
              </a:rPr>
              <a:t> </a:t>
            </a:r>
            <a:r>
              <a:rPr lang="fa-IR" sz="2400" b="1" dirty="0" smtClean="0">
                <a:cs typeface="B Nazanin" panose="00000400000000000000" pitchFamily="2" charset="-78"/>
              </a:rPr>
              <a:t>و آلودگی </a:t>
            </a:r>
            <a:r>
              <a:rPr lang="fa-IR" sz="2400" b="1" dirty="0">
                <a:cs typeface="B Nazanin" panose="00000400000000000000" pitchFamily="2" charset="-78"/>
              </a:rPr>
              <a:t>های توليدی توسط واحدهای صنعتی </a:t>
            </a:r>
            <a:endParaRPr lang="en-US"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اندازه‌گيری </a:t>
            </a:r>
            <a:r>
              <a:rPr lang="fa-IR" sz="2400" b="1" dirty="0">
                <a:cs typeface="B Nazanin" panose="00000400000000000000" pitchFamily="2" charset="-78"/>
              </a:rPr>
              <a:t>گازهای </a:t>
            </a:r>
            <a:r>
              <a:rPr lang="fa-IR" sz="2400" b="1" dirty="0" smtClean="0">
                <a:cs typeface="B Nazanin" panose="00000400000000000000" pitchFamily="2" charset="-78"/>
              </a:rPr>
              <a:t>سمی و  </a:t>
            </a:r>
            <a:r>
              <a:rPr lang="fa-IR" sz="2400" b="1" dirty="0">
                <a:cs typeface="B Nazanin" panose="00000400000000000000" pitchFamily="2" charset="-78"/>
              </a:rPr>
              <a:t>ميزان کمبود اکسيژن در فضاهای کاری محبوس </a:t>
            </a:r>
            <a:endParaRPr lang="en-US"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اندازه‌گيری </a:t>
            </a:r>
            <a:r>
              <a:rPr lang="fa-IR" sz="2400" b="1" dirty="0">
                <a:cs typeface="B Nazanin" panose="00000400000000000000" pitchFamily="2" charset="-78"/>
              </a:rPr>
              <a:t>گازهای قابل اشتعال در </a:t>
            </a:r>
            <a:r>
              <a:rPr lang="fa-IR" sz="2400" b="1" dirty="0" smtClean="0">
                <a:cs typeface="B Nazanin" panose="00000400000000000000" pitchFamily="2" charset="-78"/>
              </a:rPr>
              <a:t>پالايشگاه </a:t>
            </a:r>
            <a:r>
              <a:rPr lang="fa-IR" sz="2400" b="1" dirty="0">
                <a:cs typeface="B Nazanin" panose="00000400000000000000" pitchFamily="2" charset="-78"/>
              </a:rPr>
              <a:t>ها </a:t>
            </a:r>
            <a:r>
              <a:rPr lang="fa-IR" sz="2400" b="1" dirty="0" smtClean="0">
                <a:cs typeface="B Nazanin" panose="00000400000000000000" pitchFamily="2" charset="-78"/>
              </a:rPr>
              <a:t> و سازه </a:t>
            </a:r>
            <a:r>
              <a:rPr lang="fa-IR" sz="2400" b="1" dirty="0">
                <a:cs typeface="B Nazanin" panose="00000400000000000000" pitchFamily="2" charset="-78"/>
              </a:rPr>
              <a:t>های پتروشيمی </a:t>
            </a:r>
            <a:endParaRPr lang="en-US"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اندازه‌گيری </a:t>
            </a:r>
            <a:r>
              <a:rPr lang="fa-IR" sz="2400" b="1" dirty="0">
                <a:cs typeface="B Nazanin" panose="00000400000000000000" pitchFamily="2" charset="-78"/>
              </a:rPr>
              <a:t>اکسيژن گازهای قابل </a:t>
            </a:r>
            <a:r>
              <a:rPr lang="fa-IR" sz="2400" b="1" dirty="0" smtClean="0">
                <a:cs typeface="B Nazanin" panose="00000400000000000000" pitchFamily="2" charset="-78"/>
              </a:rPr>
              <a:t>اشتعال </a:t>
            </a:r>
            <a:r>
              <a:rPr lang="fa-IR" sz="2400" b="1" dirty="0">
                <a:cs typeface="B Nazanin" panose="00000400000000000000" pitchFamily="2" charset="-78"/>
              </a:rPr>
              <a:t>در آتش نشانی </a:t>
            </a:r>
            <a:endParaRPr lang="en-US"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اندازه‌گيری </a:t>
            </a:r>
            <a:r>
              <a:rPr lang="fa-IR" sz="2400" b="1" dirty="0">
                <a:cs typeface="B Nazanin" panose="00000400000000000000" pitchFamily="2" charset="-78"/>
              </a:rPr>
              <a:t>ميزان گازهای سمی در برخی صنايع برای </a:t>
            </a:r>
            <a:r>
              <a:rPr lang="fa-IR" sz="2400" b="1" dirty="0" smtClean="0">
                <a:cs typeface="B Nazanin" panose="00000400000000000000" pitchFamily="2" charset="-78"/>
              </a:rPr>
              <a:t>حفاظت و  </a:t>
            </a:r>
            <a:r>
              <a:rPr lang="fa-IR" sz="2400" b="1" dirty="0">
                <a:cs typeface="B Nazanin" panose="00000400000000000000" pitchFamily="2" charset="-78"/>
              </a:rPr>
              <a:t>سلامت پرسنل </a:t>
            </a:r>
            <a:endParaRPr lang="en-US"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اندازه‌گيری </a:t>
            </a:r>
            <a:r>
              <a:rPr lang="fa-IR" sz="2400" b="1" dirty="0">
                <a:cs typeface="B Nazanin" panose="00000400000000000000" pitchFamily="2" charset="-78"/>
              </a:rPr>
              <a:t>نسبت هوا به سوخت در موتورهای بنزينی گازسوز</a:t>
            </a:r>
            <a:endParaRPr lang="en-US" sz="2400" b="1" dirty="0">
              <a:cs typeface="B Nazanin" panose="00000400000000000000" pitchFamily="2" charset="-78"/>
            </a:endParaRPr>
          </a:p>
        </p:txBody>
      </p:sp>
      <p:sp>
        <p:nvSpPr>
          <p:cNvPr id="4" name="Rectangle 3"/>
          <p:cNvSpPr/>
          <p:nvPr/>
        </p:nvSpPr>
        <p:spPr>
          <a:xfrm>
            <a:off x="9298547" y="1248108"/>
            <a:ext cx="2184674" cy="646331"/>
          </a:xfrm>
          <a:prstGeom prst="rect">
            <a:avLst/>
          </a:prstGeom>
        </p:spPr>
        <p:txBody>
          <a:bodyPr wrap="square">
            <a:spAutoFit/>
          </a:bodyPr>
          <a:lstStyle/>
          <a:p>
            <a:pPr algn="just" rtl="1"/>
            <a:r>
              <a:rPr lang="fa-IR" sz="3600" b="1" dirty="0" smtClean="0">
                <a:cs typeface="B Titr" panose="00000700000000000000" pitchFamily="2" charset="-78"/>
              </a:rPr>
              <a:t>کاربردها</a:t>
            </a:r>
            <a:r>
              <a:rPr lang="en-US" sz="3600" b="1" dirty="0" smtClean="0">
                <a:cs typeface="B Titr" panose="00000700000000000000" pitchFamily="2" charset="-78"/>
              </a:rPr>
              <a:t>:</a:t>
            </a:r>
            <a:r>
              <a:rPr lang="fa-IR" sz="3600" b="1" dirty="0" smtClean="0">
                <a:cs typeface="B Titr" panose="00000700000000000000" pitchFamily="2" charset="-78"/>
              </a:rPr>
              <a:t> </a:t>
            </a:r>
            <a:endParaRPr lang="en-US" sz="3600" b="1" dirty="0">
              <a:cs typeface="B Titr" panose="00000700000000000000" pitchFamily="2" charset="-78"/>
            </a:endParaRPr>
          </a:p>
        </p:txBody>
      </p:sp>
    </p:spTree>
    <p:extLst>
      <p:ext uri="{BB962C8B-B14F-4D97-AF65-F5344CB8AC3E}">
        <p14:creationId xmlns:p14="http://schemas.microsoft.com/office/powerpoint/2010/main" val="191555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1656" y="3082719"/>
            <a:ext cx="4572000" cy="1107996"/>
          </a:xfrm>
          <a:prstGeom prst="rect">
            <a:avLst/>
          </a:prstGeom>
        </p:spPr>
        <p:txBody>
          <a:bodyPr>
            <a:spAutoFit/>
          </a:bodyPr>
          <a:lstStyle/>
          <a:p>
            <a:pPr algn="ctr" rtl="1">
              <a:lnSpc>
                <a:spcPct val="150000"/>
              </a:lnSpc>
            </a:pPr>
            <a:r>
              <a:rPr lang="fa-IR" sz="4800" b="1" dirty="0" smtClean="0">
                <a:solidFill>
                  <a:schemeClr val="bg1">
                    <a:lumMod val="50000"/>
                  </a:schemeClr>
                </a:solidFill>
                <a:latin typeface="Times New Roman" pitchFamily="18" charset="0"/>
                <a:cs typeface="B Yekan" panose="00000400000000000000" pitchFamily="2" charset="-78"/>
              </a:rPr>
              <a:t>تشکر از توجه شما</a:t>
            </a:r>
            <a:endParaRPr lang="en-US" sz="4800" dirty="0">
              <a:solidFill>
                <a:schemeClr val="bg1">
                  <a:lumMod val="50000"/>
                </a:schemeClr>
              </a:solidFill>
              <a:cs typeface="B Yekan" panose="00000400000000000000" pitchFamily="2" charset="-78"/>
            </a:endParaRPr>
          </a:p>
        </p:txBody>
      </p:sp>
      <p:sp>
        <p:nvSpPr>
          <p:cNvPr id="3" name="Rectangle 2"/>
          <p:cNvSpPr/>
          <p:nvPr/>
        </p:nvSpPr>
        <p:spPr>
          <a:xfrm>
            <a:off x="3914808" y="4190715"/>
            <a:ext cx="4572000" cy="600164"/>
          </a:xfrm>
          <a:prstGeom prst="rect">
            <a:avLst/>
          </a:prstGeom>
        </p:spPr>
        <p:txBody>
          <a:bodyPr>
            <a:spAutoFit/>
          </a:bodyPr>
          <a:lstStyle/>
          <a:p>
            <a:pPr algn="ctr" rtl="1">
              <a:lnSpc>
                <a:spcPct val="150000"/>
              </a:lnSpc>
            </a:pPr>
            <a:r>
              <a:rPr lang="fa-IR" sz="2400" b="1" dirty="0" smtClean="0">
                <a:solidFill>
                  <a:srgbClr val="FFC000"/>
                </a:solidFill>
                <a:latin typeface="Times New Roman" pitchFamily="18" charset="0"/>
                <a:cs typeface="B Yekan" panose="00000400000000000000" pitchFamily="2" charset="-78"/>
              </a:rPr>
              <a:t>مرکز خدمات مهندسی جنوب</a:t>
            </a:r>
            <a:endParaRPr lang="en-US" sz="2400" dirty="0">
              <a:solidFill>
                <a:srgbClr val="FFC000"/>
              </a:solidFill>
              <a:cs typeface="B Yeka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760" y="975024"/>
            <a:ext cx="2880366" cy="2535941"/>
          </a:xfrm>
          <a:prstGeom prst="rect">
            <a:avLst/>
          </a:prstGeom>
        </p:spPr>
      </p:pic>
      <p:sp>
        <p:nvSpPr>
          <p:cNvPr id="5" name="Rectangle 4"/>
          <p:cNvSpPr/>
          <p:nvPr/>
        </p:nvSpPr>
        <p:spPr>
          <a:xfrm>
            <a:off x="4953981" y="4870465"/>
            <a:ext cx="2548518" cy="369332"/>
          </a:xfrm>
          <a:prstGeom prst="rect">
            <a:avLst/>
          </a:prstGeom>
        </p:spPr>
        <p:txBody>
          <a:bodyPr wrap="none">
            <a:spAutoFit/>
          </a:bodyPr>
          <a:lstStyle/>
          <a:p>
            <a:r>
              <a:rPr lang="en-US" b="1" dirty="0" smtClean="0">
                <a:solidFill>
                  <a:srgbClr val="FFFF00"/>
                </a:solidFill>
                <a:latin typeface="Arial" panose="020B0604020202020204" pitchFamily="34" charset="0"/>
                <a:cs typeface="Arial" panose="020B0604020202020204" pitchFamily="34" charset="0"/>
              </a:rPr>
              <a:t>www.jonoob-esc.com</a:t>
            </a:r>
            <a:endParaRPr lang="en-US" dirty="0"/>
          </a:p>
        </p:txBody>
      </p:sp>
    </p:spTree>
    <p:extLst>
      <p:ext uri="{BB962C8B-B14F-4D97-AF65-F5344CB8AC3E}">
        <p14:creationId xmlns:p14="http://schemas.microsoft.com/office/powerpoint/2010/main" val="37916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03639" y="64008"/>
            <a:ext cx="1166864" cy="901930"/>
          </a:xfrm>
          <a:prstGeom prst="roundRect">
            <a:avLst/>
          </a:prstGeom>
          <a:blipFill>
            <a:blip r:embed="rId2">
              <a:extLst>
                <a:ext uri="{28A0092B-C50C-407E-A947-70E740481C1C}">
                  <a14:useLocalDpi xmlns:a14="http://schemas.microsoft.com/office/drawing/2010/main" val="0"/>
                </a:ext>
              </a:extLst>
            </a:blip>
            <a:srcRect/>
            <a:stretch>
              <a:fillRect t="-14000" b="-1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 name="Group 4"/>
          <p:cNvGrpSpPr/>
          <p:nvPr/>
        </p:nvGrpSpPr>
        <p:grpSpPr>
          <a:xfrm>
            <a:off x="901521" y="170733"/>
            <a:ext cx="5962918" cy="461665"/>
            <a:chOff x="2108738" y="2243760"/>
            <a:chExt cx="1772169" cy="1750700"/>
          </a:xfrm>
        </p:grpSpPr>
        <p:sp>
          <p:nvSpPr>
            <p:cNvPr id="6" name="Rectangle 5"/>
            <p:cNvSpPr/>
            <p:nvPr/>
          </p:nvSpPr>
          <p:spPr>
            <a:xfrm>
              <a:off x="2108738" y="3336986"/>
              <a:ext cx="1772169" cy="65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2108738" y="2243760"/>
              <a:ext cx="1772169" cy="14219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0" numCol="1" spcCol="1270" anchor="t" anchorCtr="0">
              <a:noAutofit/>
            </a:bodyPr>
            <a:lstStyle/>
            <a:p>
              <a:pPr lvl="0" defTabSz="844550">
                <a:lnSpc>
                  <a:spcPct val="90000"/>
                </a:lnSpc>
                <a:spcBef>
                  <a:spcPct val="0"/>
                </a:spcBef>
                <a:spcAft>
                  <a:spcPct val="35000"/>
                </a:spcAft>
              </a:pPr>
              <a:r>
                <a:rPr lang="en-US" sz="4400" b="1" kern="1200" dirty="0" smtClean="0">
                  <a:solidFill>
                    <a:srgbClr val="FFC000"/>
                  </a:solidFill>
                  <a:latin typeface="Arial Black" panose="020B0A04020102020204" pitchFamily="34" charset="0"/>
                  <a:cs typeface="Times New Roman" panose="02020603050405020304" pitchFamily="18" charset="0"/>
                </a:rPr>
                <a:t>H</a:t>
              </a:r>
              <a:r>
                <a:rPr lang="en-US" sz="2400" b="1" kern="1200" dirty="0" smtClean="0">
                  <a:solidFill>
                    <a:srgbClr val="FFC000"/>
                  </a:solidFill>
                  <a:latin typeface="Arial Black" panose="020B0A04020102020204" pitchFamily="34" charset="0"/>
                  <a:cs typeface="Times New Roman" panose="02020603050405020304" pitchFamily="18" charset="0"/>
                </a:rPr>
                <a:t>2</a:t>
              </a:r>
              <a:r>
                <a:rPr lang="en-US" sz="4400" b="1" kern="1200" dirty="0" smtClean="0">
                  <a:solidFill>
                    <a:srgbClr val="FFC000"/>
                  </a:solidFill>
                  <a:latin typeface="Arial Black" panose="020B0A04020102020204" pitchFamily="34" charset="0"/>
                  <a:cs typeface="Times New Roman" panose="02020603050405020304" pitchFamily="18" charset="0"/>
                </a:rPr>
                <a:t>S</a:t>
              </a:r>
              <a:endParaRPr lang="en-US" sz="4400" b="1" kern="1200" dirty="0">
                <a:solidFill>
                  <a:srgbClr val="FFC000"/>
                </a:solidFill>
                <a:latin typeface="Arial Black" panose="020B0A04020102020204" pitchFamily="34" charset="0"/>
                <a:cs typeface="Times New Roman" panose="02020603050405020304" pitchFamily="18" charset="0"/>
              </a:endParaRPr>
            </a:p>
          </p:txBody>
        </p:sp>
      </p:grpSp>
      <p:sp>
        <p:nvSpPr>
          <p:cNvPr id="10" name="Rectangle 9"/>
          <p:cNvSpPr/>
          <p:nvPr/>
        </p:nvSpPr>
        <p:spPr>
          <a:xfrm>
            <a:off x="115909" y="1079948"/>
            <a:ext cx="11883729" cy="2369880"/>
          </a:xfrm>
          <a:prstGeom prst="rect">
            <a:avLst/>
          </a:prstGeom>
        </p:spPr>
        <p:txBody>
          <a:bodyPr wrap="square">
            <a:spAutoFit/>
          </a:bodyPr>
          <a:lstStyle/>
          <a:p>
            <a:pPr algn="just" rtl="1"/>
            <a:r>
              <a:rPr lang="ar-SA" sz="2400" dirty="0">
                <a:cs typeface="B Nazanin" panose="00000400000000000000" pitchFamily="2" charset="-78"/>
              </a:rPr>
              <a:t>هيدروژن سولفوره گازي بي‌رنگ و شديداً سمي است كه به آساني در آب حل شده و داراي قابليت اشتعال و انفجار است. سولفيد </a:t>
            </a:r>
            <a:r>
              <a:rPr lang="ar-SA" sz="2400" dirty="0" smtClean="0">
                <a:cs typeface="B Nazanin" panose="00000400000000000000" pitchFamily="2" charset="-78"/>
              </a:rPr>
              <a:t>هيدروژن</a:t>
            </a:r>
            <a:r>
              <a:rPr lang="en-US" sz="2400" dirty="0" smtClean="0">
                <a:cs typeface="B Nazanin" panose="00000400000000000000" pitchFamily="2" charset="-78"/>
              </a:rPr>
              <a:t> </a:t>
            </a:r>
            <a:r>
              <a:rPr lang="ar-SA" sz="2400" dirty="0">
                <a:cs typeface="B Nazanin" panose="00000400000000000000" pitchFamily="2" charset="-78"/>
              </a:rPr>
              <a:t> </a:t>
            </a:r>
            <a:r>
              <a:rPr lang="en-US" sz="2400" dirty="0" smtClean="0">
                <a:cs typeface="B Nazanin" panose="00000400000000000000" pitchFamily="2" charset="-78"/>
              </a:rPr>
              <a:t>  </a:t>
            </a:r>
            <a:r>
              <a:rPr lang="en-US" sz="2800" dirty="0">
                <a:solidFill>
                  <a:schemeClr val="tx1">
                    <a:hueOff val="0"/>
                    <a:satOff val="0"/>
                    <a:lumOff val="0"/>
                    <a:alphaOff val="0"/>
                  </a:schemeClr>
                </a:solidFill>
                <a:latin typeface="Times New Roman" panose="02020603050405020304" pitchFamily="18" charset="0"/>
                <a:cs typeface="Times New Roman" panose="02020603050405020304" pitchFamily="18" charset="0"/>
              </a:rPr>
              <a:t>H</a:t>
            </a:r>
            <a:r>
              <a:rPr lang="en-US" sz="2000" dirty="0">
                <a:solidFill>
                  <a:schemeClr val="tx1">
                    <a:hueOff val="0"/>
                    <a:satOff val="0"/>
                    <a:lumOff val="0"/>
                    <a:alphaOff val="0"/>
                  </a:schemeClr>
                </a:solidFill>
                <a:latin typeface="Times New Roman" panose="02020603050405020304" pitchFamily="18" charset="0"/>
                <a:cs typeface="Times New Roman" panose="02020603050405020304" pitchFamily="18" charset="0"/>
              </a:rPr>
              <a:t>2</a:t>
            </a:r>
            <a:r>
              <a:rPr lang="en-US" sz="2800" dirty="0">
                <a:solidFill>
                  <a:schemeClr val="tx1">
                    <a:hueOff val="0"/>
                    <a:satOff val="0"/>
                    <a:lumOff val="0"/>
                    <a:alphaOff val="0"/>
                  </a:schemeClr>
                </a:solidFill>
                <a:latin typeface="Times New Roman" panose="02020603050405020304" pitchFamily="18" charset="0"/>
                <a:cs typeface="Times New Roman" panose="02020603050405020304" pitchFamily="18" charset="0"/>
              </a:rPr>
              <a:t>S</a:t>
            </a:r>
            <a:r>
              <a:rPr lang="en-US" sz="2400" dirty="0" smtClean="0">
                <a:latin typeface="Tahoma" panose="020B0604030504040204" pitchFamily="34" charset="0"/>
                <a:cs typeface="B Nazanin" panose="00000400000000000000" pitchFamily="2" charset="-78"/>
              </a:rPr>
              <a:t> </a:t>
            </a:r>
            <a:r>
              <a:rPr lang="ar-SA" sz="2400" dirty="0" smtClean="0">
                <a:cs typeface="B Nazanin" panose="00000400000000000000" pitchFamily="2" charset="-78"/>
              </a:rPr>
              <a:t>گازي </a:t>
            </a:r>
            <a:r>
              <a:rPr lang="ar-SA" sz="2400" dirty="0">
                <a:cs typeface="B Nazanin" panose="00000400000000000000" pitchFamily="2" charset="-78"/>
              </a:rPr>
              <a:t>خطرناك و كشنده است كه در غلظتهاي پايين بوي تخم‌مرغ </a:t>
            </a:r>
            <a:r>
              <a:rPr lang="fa-IR" sz="2400" dirty="0" smtClean="0">
                <a:cs typeface="B Nazanin" panose="00000400000000000000" pitchFamily="2" charset="-78"/>
              </a:rPr>
              <a:t>فاسد</a:t>
            </a:r>
            <a:r>
              <a:rPr lang="ar-SA" sz="2400" dirty="0" smtClean="0">
                <a:cs typeface="B Nazanin" panose="00000400000000000000" pitchFamily="2" charset="-78"/>
              </a:rPr>
              <a:t> </a:t>
            </a:r>
            <a:r>
              <a:rPr lang="ar-SA" sz="2400" dirty="0">
                <a:cs typeface="B Nazanin" panose="00000400000000000000" pitchFamily="2" charset="-78"/>
              </a:rPr>
              <a:t>و در غلظتهاي بالا بوي شيرين دارد.</a:t>
            </a:r>
            <a:endParaRPr lang="en-US" sz="2400" dirty="0">
              <a:cs typeface="B Nazanin" panose="00000400000000000000" pitchFamily="2" charset="-78"/>
            </a:endParaRPr>
          </a:p>
          <a:p>
            <a:pPr algn="just" rtl="1"/>
            <a:r>
              <a:rPr lang="fa-IR" sz="2400" dirty="0">
                <a:cs typeface="B Nazanin" panose="00000400000000000000" pitchFamily="2" charset="-78"/>
              </a:rPr>
              <a:t>اين گاز قابل انفجار بوده و چنانچه در غلظتهاي بين 4% تا 44% در هوا، در معرض شعله باز و يا منبع توليد جرقه قرار گيرد باعث ايجاد حريق و انفجار مي‌شود. شعله آن آبي رنگ است و با افزايش دما و حرارت، شدت اشتعال آن بيشتر مي‌گردد. به هنگام نشت، چون سنگين تر از هواست، بدون اينكه به سمت بالا حركت كند تا مسافت زيادي پخش شده و در صورت مشتعل شدن خسارات جانی و مالي فراواني بر جاي </a:t>
            </a:r>
            <a:r>
              <a:rPr lang="fa-IR" sz="2400" dirty="0" smtClean="0">
                <a:cs typeface="B Nazanin" panose="00000400000000000000" pitchFamily="2" charset="-78"/>
              </a:rPr>
              <a:t>مي‌گذارد.</a:t>
            </a:r>
            <a:endParaRPr lang="en-US" sz="2400" dirty="0">
              <a:cs typeface="B Nazanin" panose="00000400000000000000" pitchFamily="2" charset="-78"/>
            </a:endParaRPr>
          </a:p>
        </p:txBody>
      </p:sp>
      <p:sp>
        <p:nvSpPr>
          <p:cNvPr id="11" name="Rectangle 10"/>
          <p:cNvSpPr/>
          <p:nvPr/>
        </p:nvSpPr>
        <p:spPr>
          <a:xfrm>
            <a:off x="2004811" y="3388272"/>
            <a:ext cx="10187189" cy="1200329"/>
          </a:xfrm>
          <a:prstGeom prst="rect">
            <a:avLst/>
          </a:prstGeom>
        </p:spPr>
        <p:txBody>
          <a:bodyPr wrap="square">
            <a:spAutoFit/>
          </a:bodyPr>
          <a:lstStyle/>
          <a:p>
            <a:pPr algn="r" rtl="1"/>
            <a:r>
              <a:rPr lang="ar-SA" sz="2400" b="1" dirty="0" smtClean="0">
                <a:latin typeface="B Nazanin" panose="00000400000000000000" pitchFamily="2" charset="-78"/>
                <a:cs typeface="B Nazanin" panose="00000400000000000000" pitchFamily="2" charset="-78"/>
              </a:rPr>
              <a:t> </a:t>
            </a:r>
            <a:r>
              <a:rPr lang="fa-IR" sz="2000" b="1" dirty="0" smtClean="0">
                <a:solidFill>
                  <a:srgbClr val="FFFF00"/>
                </a:solidFill>
                <a:latin typeface="B Nazanin" panose="00000400000000000000" pitchFamily="2" charset="-78"/>
                <a:cs typeface="B Titr" panose="00000700000000000000" pitchFamily="2" charset="-78"/>
              </a:rPr>
              <a:t>این گاز در نتیجه فرایندهای زیر ایجا</a:t>
            </a:r>
            <a:r>
              <a:rPr lang="fa-IR" sz="2000" b="1" dirty="0">
                <a:solidFill>
                  <a:srgbClr val="FFFF00"/>
                </a:solidFill>
                <a:latin typeface="B Nazanin" panose="00000400000000000000" pitchFamily="2" charset="-78"/>
                <a:cs typeface="B Titr" panose="00000700000000000000" pitchFamily="2" charset="-78"/>
              </a:rPr>
              <a:t>د</a:t>
            </a:r>
            <a:r>
              <a:rPr lang="fa-IR" sz="2000" b="1" dirty="0" smtClean="0">
                <a:solidFill>
                  <a:srgbClr val="FFFF00"/>
                </a:solidFill>
                <a:latin typeface="B Nazanin" panose="00000400000000000000" pitchFamily="2" charset="-78"/>
                <a:cs typeface="B Titr" panose="00000700000000000000" pitchFamily="2" charset="-78"/>
              </a:rPr>
              <a:t> می‌گردد:</a:t>
            </a:r>
          </a:p>
          <a:p>
            <a:pPr algn="r" rtl="1"/>
            <a:endParaRPr lang="ar-SA" sz="2400" dirty="0" smtClean="0">
              <a:latin typeface="B Nazanin" panose="00000400000000000000" pitchFamily="2" charset="-78"/>
              <a:cs typeface="B Titr" panose="00000700000000000000" pitchFamily="2" charset="-78"/>
            </a:endParaRPr>
          </a:p>
          <a:p>
            <a:pPr algn="r" rtl="1"/>
            <a:endParaRPr lang="ar-SA" sz="2400" dirty="0">
              <a:latin typeface="B Nazanin" panose="00000400000000000000" pitchFamily="2" charset="-78"/>
              <a:cs typeface="B Nazanin" panose="00000400000000000000" pitchFamily="2" charset="-78"/>
            </a:endParaRPr>
          </a:p>
        </p:txBody>
      </p:sp>
      <p:sp>
        <p:nvSpPr>
          <p:cNvPr id="2" name="Rectangle 1"/>
          <p:cNvSpPr/>
          <p:nvPr/>
        </p:nvSpPr>
        <p:spPr>
          <a:xfrm>
            <a:off x="5903639" y="3988436"/>
            <a:ext cx="6096000" cy="2585323"/>
          </a:xfrm>
          <a:prstGeom prst="rect">
            <a:avLst/>
          </a:prstGeom>
        </p:spPr>
        <p:txBody>
          <a:bodyPr>
            <a:spAutoFit/>
          </a:bodyPr>
          <a:lstStyle/>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تجزیه بقایای انسانی وحیوانی در نتیجه فعالیت های باکتریایی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فعالیت های صنعتی نظیر فرآوری مواد غذایی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کوره های ذغال سنگی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صنایع کاغذ سازی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صنایع نساجی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تأسیسات تصفیه فاضلاب</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صنایع تولید گوگرد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طرح های تولید قیر و آسفالت</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Font typeface="+mj-lt"/>
              <a:buAutoNum type="arabicPeriod"/>
              <a:tabLst>
                <a:tab pos="4572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صنایع دباغی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72381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96214" y="3681838"/>
            <a:ext cx="11784169" cy="909849"/>
          </a:xfrm>
          <a:prstGeom prst="rect">
            <a:avLst/>
          </a:prstGeom>
          <a:solidFill>
            <a:schemeClr val="tx2">
              <a:lumMod val="50000"/>
            </a:schemeClr>
          </a:solidFill>
          <a:ln>
            <a:noFill/>
          </a:ln>
          <a:effectLst/>
        </p:spPr>
        <p:txBody>
          <a:bodyPr vert="horz" wrap="square" lIns="0" tIns="31740" rIns="253920" bIns="1587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smtClean="0">
                <a:ln>
                  <a:noFill/>
                </a:ln>
                <a:solidFill>
                  <a:srgbClr val="FFFF00"/>
                </a:solidFill>
                <a:effectLst/>
                <a:latin typeface="Tahoma" panose="020B0604030504040204" pitchFamily="34" charset="0"/>
                <a:cs typeface="B Titr" panose="00000700000000000000" pitchFamily="2" charset="-78"/>
              </a:rPr>
              <a:t>در آزمایشگاه گاز هیدروژن سولفید را از واکنش هیدروکلریک اسید با آهن</a:t>
            </a:r>
            <a:r>
              <a:rPr kumimoji="0" lang="en-US" altLang="en-US" sz="2400" b="0" i="0" u="none" strike="noStrike" cap="none" normalizeH="0" baseline="0" dirty="0" smtClean="0">
                <a:ln>
                  <a:noFill/>
                </a:ln>
                <a:solidFill>
                  <a:srgbClr val="FFFF00"/>
                </a:solidFill>
                <a:effectLst/>
                <a:latin typeface="Tahoma" panose="020B0604030504040204" pitchFamily="34" charset="0"/>
                <a:cs typeface="B Titr" panose="00000700000000000000" pitchFamily="2" charset="-78"/>
              </a:rPr>
              <a:t> (</a:t>
            </a:r>
            <a:r>
              <a:rPr kumimoji="0" lang="en-US" altLang="en-US" sz="2400" b="0" i="0" u="none" strike="noStrike" cap="none" normalizeH="0" baseline="0" dirty="0" err="1" smtClean="0">
                <a:ln>
                  <a:noFill/>
                </a:ln>
                <a:solidFill>
                  <a:srgbClr val="FFFF00"/>
                </a:solidFill>
                <a:effectLst/>
                <a:latin typeface="Tahoma" panose="020B0604030504040204" pitchFamily="34" charset="0"/>
                <a:cs typeface="B Titr" panose="00000700000000000000" pitchFamily="2" charset="-78"/>
              </a:rPr>
              <a:t>ll</a:t>
            </a:r>
            <a:r>
              <a:rPr kumimoji="0" lang="en-US" altLang="en-US" sz="2400" b="0" i="0" u="none" strike="noStrike" cap="none" normalizeH="0" baseline="0" dirty="0" smtClean="0">
                <a:ln>
                  <a:noFill/>
                </a:ln>
                <a:solidFill>
                  <a:srgbClr val="FFFF00"/>
                </a:solidFill>
                <a:effectLst/>
                <a:latin typeface="Tahoma" panose="020B0604030504040204" pitchFamily="34" charset="0"/>
                <a:cs typeface="B Titr" panose="00000700000000000000" pitchFamily="2" charset="-78"/>
              </a:rPr>
              <a:t>)</a:t>
            </a:r>
            <a:r>
              <a:rPr kumimoji="0" lang="ar-SA" altLang="en-US" sz="2400" b="0" i="0" u="none" strike="noStrike" cap="none" normalizeH="0" baseline="0" dirty="0" smtClean="0">
                <a:ln>
                  <a:noFill/>
                </a:ln>
                <a:solidFill>
                  <a:srgbClr val="FFFF00"/>
                </a:solidFill>
                <a:effectLst/>
                <a:latin typeface="Tahoma" panose="020B0604030504040204" pitchFamily="34" charset="0"/>
                <a:cs typeface="B Titr" panose="00000700000000000000" pitchFamily="2" charset="-78"/>
              </a:rPr>
              <a:t>سولفید به دست می</a:t>
            </a:r>
            <a:r>
              <a:rPr kumimoji="0" lang="fa-IR" altLang="en-US" sz="2400" b="0" i="0" u="none" strike="noStrike" cap="none" normalizeH="0" baseline="0" dirty="0" smtClean="0">
                <a:ln>
                  <a:noFill/>
                </a:ln>
                <a:solidFill>
                  <a:srgbClr val="FFFF00"/>
                </a:solidFill>
                <a:effectLst/>
                <a:latin typeface="Tahoma" panose="020B0604030504040204" pitchFamily="34" charset="0"/>
                <a:cs typeface="B Titr" panose="00000700000000000000" pitchFamily="2" charset="-78"/>
              </a:rPr>
              <a:t>‌</a:t>
            </a:r>
            <a:r>
              <a:rPr kumimoji="0" lang="ar-SA" altLang="en-US" sz="2400" b="0" i="0" u="none" strike="noStrike" cap="none" normalizeH="0" baseline="0" dirty="0" smtClean="0">
                <a:ln>
                  <a:noFill/>
                </a:ln>
                <a:solidFill>
                  <a:srgbClr val="FFFF00"/>
                </a:solidFill>
                <a:effectLst/>
                <a:latin typeface="Tahoma" panose="020B0604030504040204" pitchFamily="34" charset="0"/>
                <a:cs typeface="B Titr" panose="00000700000000000000" pitchFamily="2" charset="-78"/>
              </a:rPr>
              <a:t>آورند</a:t>
            </a:r>
            <a:r>
              <a:rPr kumimoji="0" lang="en-US" altLang="en-US" sz="2400" b="0" i="0" u="none" strike="noStrike" cap="none" normalizeH="0" baseline="0" dirty="0" smtClean="0">
                <a:ln>
                  <a:noFill/>
                </a:ln>
                <a:solidFill>
                  <a:srgbClr val="FFFF00"/>
                </a:solidFill>
                <a:effectLst/>
                <a:latin typeface="Tahoma" panose="020B0604030504040204" pitchFamily="34" charset="0"/>
                <a:cs typeface="B Titr" panose="00000700000000000000" pitchFamily="2" charset="-78"/>
              </a:rPr>
              <a:t>.</a:t>
            </a:r>
            <a:endParaRPr kumimoji="0" lang="en-US" altLang="en-US" sz="3200" b="0" i="0" u="none" strike="noStrike" cap="none" normalizeH="0" baseline="0" dirty="0" smtClean="0">
              <a:ln>
                <a:noFill/>
              </a:ln>
              <a:solidFill>
                <a:srgbClr val="FFFF00"/>
              </a:solidFill>
              <a:effectLst/>
              <a:cs typeface="B Titr" panose="00000700000000000000" pitchFamily="2" charset="-78"/>
            </a:endParaRPr>
          </a:p>
          <a:p>
            <a:pPr marL="457200" marR="0" lvl="1" indent="-457200" algn="ctr" defTabSz="914400" rtl="1"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smtClean="0">
                <a:ln>
                  <a:noFill/>
                </a:ln>
                <a:solidFill>
                  <a:srgbClr val="FFFF00"/>
                </a:solidFill>
                <a:effectLst/>
                <a:latin typeface="Arial" panose="020B0604020202020204" pitchFamily="34" charset="0"/>
                <a:cs typeface="Arial" panose="020B0604020202020204" pitchFamily="34" charset="0"/>
              </a:rPr>
              <a:t>FeS</a:t>
            </a:r>
            <a:r>
              <a:rPr kumimoji="0" lang="en-US" altLang="en-US" sz="3200"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 + 2 </a:t>
            </a:r>
            <a:r>
              <a:rPr kumimoji="0" lang="en-US" altLang="en-US" sz="3200" b="0" i="0" u="none" strike="noStrike" cap="none" normalizeH="0" baseline="0" dirty="0" err="1" smtClean="0">
                <a:ln>
                  <a:noFill/>
                </a:ln>
                <a:solidFill>
                  <a:srgbClr val="FFFF00"/>
                </a:solidFill>
                <a:effectLst/>
                <a:latin typeface="Arial" panose="020B0604020202020204" pitchFamily="34" charset="0"/>
                <a:cs typeface="Arial" panose="020B0604020202020204" pitchFamily="34" charset="0"/>
              </a:rPr>
              <a:t>HCl</a:t>
            </a:r>
            <a:r>
              <a:rPr kumimoji="0" lang="en-US" altLang="en-US" sz="3200"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 → FeCl</a:t>
            </a:r>
            <a:r>
              <a:rPr kumimoji="0" lang="en-US" altLang="en-US" sz="3200" b="0" i="0" u="none" strike="noStrike" cap="none" normalizeH="0" baseline="-30000" dirty="0" smtClean="0">
                <a:ln>
                  <a:noFill/>
                </a:ln>
                <a:solidFill>
                  <a:srgbClr val="FFFF00"/>
                </a:solidFill>
                <a:effectLst/>
                <a:latin typeface="Arial" panose="020B0604020202020204" pitchFamily="34" charset="0"/>
                <a:cs typeface="Arial" panose="020B0604020202020204" pitchFamily="34" charset="0"/>
              </a:rPr>
              <a:t>2</a:t>
            </a:r>
            <a:r>
              <a:rPr kumimoji="0" lang="en-US" altLang="en-US" sz="3200"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 + H</a:t>
            </a:r>
            <a:r>
              <a:rPr kumimoji="0" lang="en-US" altLang="en-US" sz="3200" b="0" i="0" u="none" strike="noStrike" cap="none" normalizeH="0" baseline="-30000" dirty="0" smtClean="0">
                <a:ln>
                  <a:noFill/>
                </a:ln>
                <a:solidFill>
                  <a:srgbClr val="FFFF00"/>
                </a:solidFill>
                <a:effectLst/>
                <a:latin typeface="Arial" panose="020B0604020202020204" pitchFamily="34" charset="0"/>
                <a:cs typeface="Arial" panose="020B0604020202020204" pitchFamily="34" charset="0"/>
              </a:rPr>
              <a:t>2</a:t>
            </a:r>
            <a:r>
              <a:rPr kumimoji="0" lang="en-US" altLang="en-US" sz="3200"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S</a:t>
            </a:r>
          </a:p>
        </p:txBody>
      </p:sp>
      <p:sp>
        <p:nvSpPr>
          <p:cNvPr id="2" name="Rectangle 1"/>
          <p:cNvSpPr/>
          <p:nvPr/>
        </p:nvSpPr>
        <p:spPr>
          <a:xfrm>
            <a:off x="103031" y="1217148"/>
            <a:ext cx="11977352" cy="2262158"/>
          </a:xfrm>
          <a:prstGeom prst="rect">
            <a:avLst/>
          </a:prstGeom>
        </p:spPr>
        <p:txBody>
          <a:bodyPr wrap="square">
            <a:spAutoFit/>
          </a:bodyPr>
          <a:lstStyle/>
          <a:p>
            <a:pPr algn="just" rtl="1">
              <a:lnSpc>
                <a:spcPct val="150000"/>
              </a:lnSpc>
            </a:pPr>
            <a:r>
              <a:rPr lang="ar-SA" sz="2400" dirty="0" smtClean="0">
                <a:latin typeface="nassim-regular"/>
                <a:ea typeface="Times New Roman" panose="02020603050405020304" pitchFamily="18" charset="0"/>
                <a:cs typeface="B Nazanin" panose="00000400000000000000" pitchFamily="2" charset="-78"/>
              </a:rPr>
              <a:t>شناخته </a:t>
            </a:r>
            <a:r>
              <a:rPr lang="ar-SA" sz="2400" dirty="0">
                <a:latin typeface="nassim-regular"/>
                <a:ea typeface="Times New Roman" panose="02020603050405020304" pitchFamily="18" charset="0"/>
                <a:cs typeface="B Nazanin" panose="00000400000000000000" pitchFamily="2" charset="-78"/>
              </a:rPr>
              <a:t>شده ترین گاز سمی </a:t>
            </a:r>
            <a:r>
              <a:rPr lang="ar-SA" sz="2400" dirty="0" smtClean="0">
                <a:latin typeface="nassim-regular"/>
                <a:ea typeface="Times New Roman" panose="02020603050405020304" pitchFamily="18" charset="0"/>
                <a:cs typeface="B Nazanin" panose="00000400000000000000" pitchFamily="2" charset="-78"/>
              </a:rPr>
              <a:t>م</a:t>
            </a:r>
            <a:r>
              <a:rPr lang="fa-IR" sz="2400" dirty="0" smtClean="0">
                <a:latin typeface="nassim-regular"/>
                <a:ea typeface="Times New Roman" panose="02020603050405020304" pitchFamily="18" charset="0"/>
                <a:cs typeface="B Nazanin" panose="00000400000000000000" pitchFamily="2" charset="-78"/>
              </a:rPr>
              <a:t>ـ</a:t>
            </a:r>
            <a:r>
              <a:rPr lang="ar-SA" sz="2400" dirty="0" smtClean="0">
                <a:latin typeface="nassim-regular"/>
                <a:ea typeface="Times New Roman" panose="02020603050405020304" pitchFamily="18" charset="0"/>
                <a:cs typeface="B Nazanin" panose="00000400000000000000" pitchFamily="2" charset="-78"/>
              </a:rPr>
              <a:t>ی</a:t>
            </a:r>
            <a:r>
              <a:rPr lang="fa-IR" sz="2400" dirty="0" smtClean="0">
                <a:latin typeface="nassim-regular"/>
                <a:ea typeface="Times New Roman" panose="02020603050405020304" pitchFamily="18" charset="0"/>
                <a:cs typeface="B Nazanin" panose="00000400000000000000" pitchFamily="2" charset="-78"/>
              </a:rPr>
              <a:t>‌</a:t>
            </a:r>
            <a:r>
              <a:rPr lang="ar-SA" sz="2400" dirty="0" smtClean="0">
                <a:latin typeface="nassim-regular"/>
                <a:ea typeface="Times New Roman" panose="02020603050405020304" pitchFamily="18" charset="0"/>
                <a:cs typeface="B Nazanin" panose="00000400000000000000" pitchFamily="2" charset="-78"/>
              </a:rPr>
              <a:t>باشد</a:t>
            </a:r>
            <a:r>
              <a:rPr lang="ar-SA" sz="2400" dirty="0">
                <a:latin typeface="nassim-regular"/>
                <a:ea typeface="Times New Roman" panose="02020603050405020304" pitchFamily="18" charset="0"/>
                <a:cs typeface="B Nazanin" panose="00000400000000000000" pitchFamily="2" charset="-78"/>
              </a:rPr>
              <a:t>؛ زیرا بوی بد این گاز در غلظت های كمتر از 0/1 ذره در میلیون </a:t>
            </a:r>
            <a:r>
              <a:rPr lang="en-US" sz="2400" dirty="0" smtClean="0">
                <a:latin typeface="nassim-regular"/>
                <a:ea typeface="Times New Roman" panose="02020603050405020304" pitchFamily="18" charset="0"/>
                <a:cs typeface="B Nazanin" panose="00000400000000000000" pitchFamily="2" charset="-78"/>
              </a:rPr>
              <a:t> (ppm</a:t>
            </a:r>
            <a:r>
              <a:rPr lang="en-US" sz="2400" dirty="0">
                <a:latin typeface="nassim-regular"/>
                <a:ea typeface="Times New Roman" panose="02020603050405020304" pitchFamily="18" charset="0"/>
                <a:cs typeface="B Nazanin" panose="00000400000000000000" pitchFamily="2" charset="-78"/>
              </a:rPr>
              <a:t>) </a:t>
            </a:r>
            <a:r>
              <a:rPr lang="ar-SA" sz="2400" dirty="0" smtClean="0">
                <a:latin typeface="nassim-regular"/>
                <a:ea typeface="Times New Roman" panose="02020603050405020304" pitchFamily="18" charset="0"/>
                <a:cs typeface="B Nazanin" panose="00000400000000000000" pitchFamily="2" charset="-78"/>
              </a:rPr>
              <a:t>قاب</a:t>
            </a:r>
            <a:r>
              <a:rPr lang="fa-IR" sz="2400" dirty="0" smtClean="0">
                <a:latin typeface="nassim-regular"/>
                <a:ea typeface="Times New Roman" panose="02020603050405020304" pitchFamily="18" charset="0"/>
                <a:cs typeface="B Nazanin" panose="00000400000000000000" pitchFamily="2" charset="-78"/>
              </a:rPr>
              <a:t>ـ</a:t>
            </a:r>
            <a:r>
              <a:rPr lang="ar-SA" sz="2400" dirty="0" smtClean="0">
                <a:latin typeface="nassim-regular"/>
                <a:ea typeface="Times New Roman" panose="02020603050405020304" pitchFamily="18" charset="0"/>
                <a:cs typeface="B Nazanin" panose="00000400000000000000" pitchFamily="2" charset="-78"/>
              </a:rPr>
              <a:t>ل </a:t>
            </a:r>
            <a:r>
              <a:rPr lang="ar-SA" sz="2400" dirty="0">
                <a:latin typeface="nassim-regular"/>
                <a:ea typeface="Times New Roman" panose="02020603050405020304" pitchFamily="18" charset="0"/>
                <a:cs typeface="B Nazanin" panose="00000400000000000000" pitchFamily="2" charset="-78"/>
              </a:rPr>
              <a:t>تشخیص </a:t>
            </a:r>
            <a:r>
              <a:rPr lang="ar-SA" sz="2400" dirty="0" smtClean="0">
                <a:latin typeface="nassim-regular"/>
                <a:ea typeface="Times New Roman" panose="02020603050405020304" pitchFamily="18" charset="0"/>
                <a:cs typeface="B Nazanin" panose="00000400000000000000" pitchFamily="2" charset="-78"/>
              </a:rPr>
              <a:t>می</a:t>
            </a:r>
            <a:r>
              <a:rPr lang="fa-IR" sz="2400" dirty="0" smtClean="0">
                <a:latin typeface="nassim-regular"/>
                <a:ea typeface="Times New Roman" panose="02020603050405020304" pitchFamily="18" charset="0"/>
                <a:cs typeface="B Nazanin" panose="00000400000000000000" pitchFamily="2" charset="-78"/>
              </a:rPr>
              <a:t>‌</a:t>
            </a:r>
            <a:r>
              <a:rPr lang="ar-SA" sz="2400" dirty="0" smtClean="0">
                <a:latin typeface="nassim-regular"/>
                <a:ea typeface="Times New Roman" panose="02020603050405020304" pitchFamily="18" charset="0"/>
                <a:cs typeface="B Nazanin" panose="00000400000000000000" pitchFamily="2" charset="-78"/>
              </a:rPr>
              <a:t>باشد</a:t>
            </a:r>
            <a:r>
              <a:rPr lang="ar-SA" sz="2400" dirty="0">
                <a:latin typeface="nassim-regular"/>
                <a:ea typeface="Times New Roman" panose="02020603050405020304" pitchFamily="18" charset="0"/>
                <a:cs typeface="B Nazanin" panose="00000400000000000000" pitchFamily="2" charset="-78"/>
              </a:rPr>
              <a:t>. حداكثر </a:t>
            </a:r>
            <a:r>
              <a:rPr lang="ar-SA" sz="2400" dirty="0" smtClean="0">
                <a:latin typeface="nassim-regular"/>
                <a:ea typeface="Times New Roman" panose="02020603050405020304" pitchFamily="18" charset="0"/>
                <a:cs typeface="B Nazanin" panose="00000400000000000000" pitchFamily="2" charset="-78"/>
              </a:rPr>
              <a:t>می</a:t>
            </a:r>
            <a:r>
              <a:rPr lang="fa-IR" sz="2400" dirty="0" smtClean="0">
                <a:latin typeface="nassim-regular"/>
                <a:ea typeface="Times New Roman" panose="02020603050405020304" pitchFamily="18" charset="0"/>
                <a:cs typeface="B Nazanin" panose="00000400000000000000" pitchFamily="2" charset="-78"/>
              </a:rPr>
              <a:t>ـ</a:t>
            </a:r>
            <a:r>
              <a:rPr lang="ar-SA" sz="2400" dirty="0" smtClean="0">
                <a:latin typeface="nassim-regular"/>
                <a:ea typeface="Times New Roman" panose="02020603050405020304" pitchFamily="18" charset="0"/>
                <a:cs typeface="B Nazanin" panose="00000400000000000000" pitchFamily="2" charset="-78"/>
              </a:rPr>
              <a:t>زان </a:t>
            </a:r>
            <a:r>
              <a:rPr lang="ar-SA" sz="2400" dirty="0">
                <a:latin typeface="nassim-regular"/>
                <a:ea typeface="Times New Roman" panose="02020603050405020304" pitchFamily="18" charset="0"/>
                <a:cs typeface="B Nazanin" panose="00000400000000000000" pitchFamily="2" charset="-78"/>
              </a:rPr>
              <a:t>در معرض بودن 10 ذره در میلیون </a:t>
            </a:r>
            <a:r>
              <a:rPr lang="en-US" sz="2400" dirty="0" smtClean="0">
                <a:latin typeface="nassim-regular"/>
                <a:ea typeface="Times New Roman" panose="02020603050405020304" pitchFamily="18" charset="0"/>
                <a:cs typeface="B Nazanin" panose="00000400000000000000" pitchFamily="2" charset="-78"/>
              </a:rPr>
              <a:t> (ppm)</a:t>
            </a:r>
            <a:r>
              <a:rPr lang="ar-SA" sz="2400" dirty="0" smtClean="0">
                <a:latin typeface="nassim-regular"/>
                <a:ea typeface="Times New Roman" panose="02020603050405020304" pitchFamily="18" charset="0"/>
                <a:cs typeface="B Nazanin" panose="00000400000000000000" pitchFamily="2" charset="-78"/>
              </a:rPr>
              <a:t>م</a:t>
            </a:r>
            <a:r>
              <a:rPr lang="fa-IR" sz="2400" dirty="0" smtClean="0">
                <a:latin typeface="nassim-regular"/>
                <a:ea typeface="Times New Roman" panose="02020603050405020304" pitchFamily="18" charset="0"/>
                <a:cs typeface="B Nazanin" panose="00000400000000000000" pitchFamily="2" charset="-78"/>
              </a:rPr>
              <a:t>ـ</a:t>
            </a:r>
            <a:r>
              <a:rPr lang="ar-SA" sz="2400" dirty="0" smtClean="0">
                <a:latin typeface="nassim-regular"/>
                <a:ea typeface="Times New Roman" panose="02020603050405020304" pitchFamily="18" charset="0"/>
                <a:cs typeface="B Nazanin" panose="00000400000000000000" pitchFamily="2" charset="-78"/>
              </a:rPr>
              <a:t>ی</a:t>
            </a:r>
            <a:r>
              <a:rPr lang="fa-IR" sz="2400" dirty="0" smtClean="0">
                <a:latin typeface="nassim-regular"/>
                <a:ea typeface="Times New Roman" panose="02020603050405020304" pitchFamily="18" charset="0"/>
                <a:cs typeface="B Nazanin" panose="00000400000000000000" pitchFamily="2" charset="-78"/>
              </a:rPr>
              <a:t>‌</a:t>
            </a:r>
            <a:r>
              <a:rPr lang="ar-SA" sz="2400" dirty="0" smtClean="0">
                <a:latin typeface="nassim-regular"/>
                <a:ea typeface="Times New Roman" panose="02020603050405020304" pitchFamily="18" charset="0"/>
                <a:cs typeface="B Nazanin" panose="00000400000000000000" pitchFamily="2" charset="-78"/>
              </a:rPr>
              <a:t>باشد</a:t>
            </a:r>
            <a:r>
              <a:rPr lang="ar-SA" sz="2400" dirty="0">
                <a:latin typeface="nassim-regular"/>
                <a:ea typeface="Times New Roman" panose="02020603050405020304" pitchFamily="18" charset="0"/>
                <a:cs typeface="B Nazanin" panose="00000400000000000000" pitchFamily="2" charset="-78"/>
              </a:rPr>
              <a:t>. </a:t>
            </a:r>
            <a:r>
              <a:rPr lang="ar-SA" sz="2400" dirty="0" smtClean="0">
                <a:latin typeface="nassim-regular"/>
                <a:ea typeface="Times New Roman" panose="02020603050405020304" pitchFamily="18" charset="0"/>
                <a:cs typeface="B Nazanin" panose="00000400000000000000" pitchFamily="2" charset="-78"/>
              </a:rPr>
              <a:t>غلظت</a:t>
            </a:r>
            <a:r>
              <a:rPr lang="fa-IR" sz="2400" dirty="0" smtClean="0">
                <a:latin typeface="nassim-regular"/>
                <a:ea typeface="Times New Roman" panose="02020603050405020304" pitchFamily="18" charset="0"/>
                <a:cs typeface="B Nazanin" panose="00000400000000000000" pitchFamily="2" charset="-78"/>
              </a:rPr>
              <a:t>‌</a:t>
            </a:r>
            <a:r>
              <a:rPr lang="ar-SA" sz="2400" dirty="0" smtClean="0">
                <a:latin typeface="nassim-regular"/>
                <a:ea typeface="Times New Roman" panose="02020603050405020304" pitchFamily="18" charset="0"/>
                <a:cs typeface="B Nazanin" panose="00000400000000000000" pitchFamily="2" charset="-78"/>
              </a:rPr>
              <a:t>های بی</a:t>
            </a:r>
            <a:r>
              <a:rPr lang="fa-IR" sz="2400" dirty="0" smtClean="0">
                <a:latin typeface="nassim-regular"/>
                <a:ea typeface="Times New Roman" panose="02020603050405020304" pitchFamily="18" charset="0"/>
                <a:cs typeface="B Nazanin" panose="00000400000000000000" pitchFamily="2" charset="-78"/>
              </a:rPr>
              <a:t>ـ</a:t>
            </a:r>
            <a:r>
              <a:rPr lang="ar-SA" sz="2400" dirty="0" smtClean="0">
                <a:latin typeface="nassim-regular"/>
                <a:ea typeface="Times New Roman" panose="02020603050405020304" pitchFamily="18" charset="0"/>
                <a:cs typeface="B Nazanin" panose="00000400000000000000" pitchFamily="2" charset="-78"/>
              </a:rPr>
              <a:t>شتر ق</a:t>
            </a:r>
            <a:r>
              <a:rPr lang="fa-IR" sz="2400" dirty="0" smtClean="0">
                <a:latin typeface="nassim-regular"/>
                <a:ea typeface="Times New Roman" panose="02020603050405020304" pitchFamily="18" charset="0"/>
                <a:cs typeface="B Nazanin" panose="00000400000000000000" pitchFamily="2" charset="-78"/>
              </a:rPr>
              <a:t>ـ</a:t>
            </a:r>
            <a:r>
              <a:rPr lang="ar-SA" sz="2400" dirty="0" smtClean="0">
                <a:latin typeface="nassim-regular"/>
                <a:ea typeface="Times New Roman" panose="02020603050405020304" pitchFamily="18" charset="0"/>
                <a:cs typeface="B Nazanin" panose="00000400000000000000" pitchFamily="2" charset="-78"/>
              </a:rPr>
              <a:t>ابل </a:t>
            </a:r>
            <a:r>
              <a:rPr lang="ar-SA" sz="2400" dirty="0">
                <a:latin typeface="nassim-regular"/>
                <a:ea typeface="Times New Roman" panose="02020603050405020304" pitchFamily="18" charset="0"/>
                <a:cs typeface="B Nazanin" panose="00000400000000000000" pitchFamily="2" charset="-78"/>
              </a:rPr>
              <a:t>مشاهده نبوده و ممكن است باعث فلج یا مرگ فوری گردند. سولفید </a:t>
            </a:r>
            <a:r>
              <a:rPr lang="ar-SA" sz="2400" dirty="0" smtClean="0">
                <a:latin typeface="nassim-regular"/>
                <a:ea typeface="Times New Roman" panose="02020603050405020304" pitchFamily="18" charset="0"/>
                <a:cs typeface="B Nazanin" panose="00000400000000000000" pitchFamily="2" charset="-78"/>
              </a:rPr>
              <a:t>هی</a:t>
            </a:r>
            <a:r>
              <a:rPr lang="fa-IR" sz="2400" dirty="0" smtClean="0">
                <a:latin typeface="nassim-regular"/>
                <a:ea typeface="Times New Roman" panose="02020603050405020304" pitchFamily="18" charset="0"/>
                <a:cs typeface="B Nazanin" panose="00000400000000000000" pitchFamily="2" charset="-78"/>
              </a:rPr>
              <a:t>ــ</a:t>
            </a:r>
            <a:r>
              <a:rPr lang="ar-SA" sz="2400" dirty="0" smtClean="0">
                <a:latin typeface="nassim-regular"/>
                <a:ea typeface="Times New Roman" panose="02020603050405020304" pitchFamily="18" charset="0"/>
                <a:cs typeface="B Nazanin" panose="00000400000000000000" pitchFamily="2" charset="-78"/>
              </a:rPr>
              <a:t>دروژن </a:t>
            </a:r>
            <a:r>
              <a:rPr lang="ar-SA" sz="2400" dirty="0">
                <a:latin typeface="nassim-regular"/>
                <a:ea typeface="Times New Roman" panose="02020603050405020304" pitchFamily="18" charset="0"/>
                <a:cs typeface="B Nazanin" panose="00000400000000000000" pitchFamily="2" charset="-78"/>
              </a:rPr>
              <a:t>دارای چگالی مشابه هوا بوده و آشكارسازهای مربوطه در ارتفاع </a:t>
            </a:r>
            <a:r>
              <a:rPr lang="ar-SA" sz="2400" dirty="0" smtClean="0">
                <a:latin typeface="nassim-regular"/>
                <a:ea typeface="Times New Roman" panose="02020603050405020304" pitchFamily="18" charset="0"/>
                <a:cs typeface="B Nazanin" panose="00000400000000000000" pitchFamily="2" charset="-78"/>
              </a:rPr>
              <a:t>تن</a:t>
            </a:r>
            <a:r>
              <a:rPr lang="fa-IR" sz="2400" dirty="0" smtClean="0">
                <a:latin typeface="nassim-regular"/>
                <a:ea typeface="Times New Roman" panose="02020603050405020304" pitchFamily="18" charset="0"/>
                <a:cs typeface="B Nazanin" panose="00000400000000000000" pitchFamily="2" charset="-78"/>
              </a:rPr>
              <a:t>ـ</a:t>
            </a:r>
            <a:r>
              <a:rPr lang="ar-SA" sz="2400" dirty="0" smtClean="0">
                <a:latin typeface="nassim-regular"/>
                <a:ea typeface="Times New Roman" panose="02020603050405020304" pitchFamily="18" charset="0"/>
                <a:cs typeface="B Nazanin" panose="00000400000000000000" pitchFamily="2" charset="-78"/>
              </a:rPr>
              <a:t>فسی </a:t>
            </a:r>
            <a:r>
              <a:rPr lang="ar-SA" sz="2400" dirty="0">
                <a:latin typeface="nassim-regular"/>
                <a:ea typeface="Times New Roman" panose="02020603050405020304" pitchFamily="18" charset="0"/>
                <a:cs typeface="B Nazanin" panose="00000400000000000000" pitchFamily="2" charset="-78"/>
              </a:rPr>
              <a:t>و یا نزدیك به نقاط احتمالی نشت نصب </a:t>
            </a:r>
            <a:r>
              <a:rPr lang="ar-SA" sz="2400" dirty="0" smtClean="0">
                <a:latin typeface="nassim-regular"/>
                <a:ea typeface="Times New Roman" panose="02020603050405020304" pitchFamily="18" charset="0"/>
                <a:cs typeface="B Nazanin" panose="00000400000000000000" pitchFamily="2" charset="-78"/>
              </a:rPr>
              <a:t>می</a:t>
            </a:r>
            <a:r>
              <a:rPr lang="fa-IR" sz="2400" dirty="0" smtClean="0">
                <a:latin typeface="nassim-regular"/>
                <a:ea typeface="Times New Roman" panose="02020603050405020304" pitchFamily="18" charset="0"/>
                <a:cs typeface="B Nazanin" panose="00000400000000000000" pitchFamily="2" charset="-78"/>
              </a:rPr>
              <a:t>‌</a:t>
            </a:r>
            <a:r>
              <a:rPr lang="ar-SA" sz="2400" dirty="0" smtClean="0">
                <a:latin typeface="nassim-regular"/>
                <a:ea typeface="Times New Roman" panose="02020603050405020304" pitchFamily="18" charset="0"/>
                <a:cs typeface="B Nazanin" panose="00000400000000000000" pitchFamily="2" charset="-78"/>
              </a:rPr>
              <a:t>گردند</a:t>
            </a:r>
            <a:r>
              <a:rPr lang="ar-SA" sz="2400" dirty="0">
                <a:latin typeface="nassim-regular"/>
                <a:ea typeface="Times New Roman" panose="02020603050405020304" pitchFamily="18" charset="0"/>
                <a:cs typeface="B Nazanin" panose="00000400000000000000" pitchFamily="2" charset="-78"/>
              </a:rPr>
              <a:t>.</a:t>
            </a:r>
            <a:endParaRPr lang="en-US" sz="2400"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3" name="Rectangle 2"/>
          <p:cNvSpPr/>
          <p:nvPr/>
        </p:nvSpPr>
        <p:spPr>
          <a:xfrm>
            <a:off x="2130182" y="4902931"/>
            <a:ext cx="7962436" cy="584775"/>
          </a:xfrm>
          <a:prstGeom prst="rect">
            <a:avLst/>
          </a:prstGeom>
        </p:spPr>
        <p:txBody>
          <a:bodyPr wrap="none">
            <a:spAutoFit/>
          </a:bodyPr>
          <a:lstStyle/>
          <a:p>
            <a:r>
              <a:rPr lang="en-US" sz="3200" dirty="0">
                <a:latin typeface="Arial" panose="020B0604020202020204" pitchFamily="34" charset="0"/>
              </a:rPr>
              <a:t>CH</a:t>
            </a:r>
            <a:r>
              <a:rPr lang="en-US" sz="3200" baseline="-25000" dirty="0">
                <a:latin typeface="Arial" panose="020B0604020202020204" pitchFamily="34" charset="0"/>
              </a:rPr>
              <a:t>3</a:t>
            </a:r>
            <a:r>
              <a:rPr lang="en-US" sz="3200" dirty="0">
                <a:latin typeface="Arial" panose="020B0604020202020204" pitchFamily="34" charset="0"/>
              </a:rPr>
              <a:t>C(S)NH</a:t>
            </a:r>
            <a:r>
              <a:rPr lang="en-US" sz="3200" baseline="-25000" dirty="0">
                <a:latin typeface="Arial" panose="020B0604020202020204" pitchFamily="34" charset="0"/>
              </a:rPr>
              <a:t>2</a:t>
            </a:r>
            <a:r>
              <a:rPr lang="en-US" sz="3200" dirty="0">
                <a:latin typeface="Arial" panose="020B0604020202020204" pitchFamily="34" charset="0"/>
              </a:rPr>
              <a:t> + H</a:t>
            </a:r>
            <a:r>
              <a:rPr lang="en-US" sz="3200" baseline="-25000" dirty="0">
                <a:latin typeface="Arial" panose="020B0604020202020204" pitchFamily="34" charset="0"/>
              </a:rPr>
              <a:t>2</a:t>
            </a:r>
            <a:r>
              <a:rPr lang="en-US" sz="3200" dirty="0">
                <a:latin typeface="Arial" panose="020B0604020202020204" pitchFamily="34" charset="0"/>
              </a:rPr>
              <a:t>O → CH</a:t>
            </a:r>
            <a:r>
              <a:rPr lang="en-US" sz="3200" baseline="-25000" dirty="0">
                <a:latin typeface="Arial" panose="020B0604020202020204" pitchFamily="34" charset="0"/>
              </a:rPr>
              <a:t>3</a:t>
            </a:r>
            <a:r>
              <a:rPr lang="en-US" sz="3200" dirty="0">
                <a:latin typeface="Arial" panose="020B0604020202020204" pitchFamily="34" charset="0"/>
              </a:rPr>
              <a:t>C(O)NH</a:t>
            </a:r>
            <a:r>
              <a:rPr lang="en-US" sz="3200" baseline="-25000" dirty="0">
                <a:latin typeface="Arial" panose="020B0604020202020204" pitchFamily="34" charset="0"/>
              </a:rPr>
              <a:t>2</a:t>
            </a:r>
            <a:r>
              <a:rPr lang="en-US" sz="3200" dirty="0">
                <a:latin typeface="Arial" panose="020B0604020202020204" pitchFamily="34" charset="0"/>
              </a:rPr>
              <a:t> + H</a:t>
            </a:r>
            <a:r>
              <a:rPr lang="en-US" sz="3200" baseline="-25000" dirty="0">
                <a:latin typeface="Arial" panose="020B0604020202020204" pitchFamily="34" charset="0"/>
              </a:rPr>
              <a:t>2</a:t>
            </a:r>
            <a:r>
              <a:rPr lang="en-US" sz="3200" dirty="0">
                <a:latin typeface="Arial" panose="020B0604020202020204" pitchFamily="34" charset="0"/>
              </a:rPr>
              <a:t>S</a:t>
            </a:r>
            <a:endParaRPr lang="en-US" sz="3200" dirty="0"/>
          </a:p>
        </p:txBody>
      </p:sp>
      <p:sp>
        <p:nvSpPr>
          <p:cNvPr id="4" name="Rectangle 3"/>
          <p:cNvSpPr/>
          <p:nvPr/>
        </p:nvSpPr>
        <p:spPr>
          <a:xfrm>
            <a:off x="2771138" y="5893004"/>
            <a:ext cx="6578660" cy="584775"/>
          </a:xfrm>
          <a:prstGeom prst="rect">
            <a:avLst/>
          </a:prstGeom>
        </p:spPr>
        <p:txBody>
          <a:bodyPr wrap="none">
            <a:spAutoFit/>
          </a:bodyPr>
          <a:lstStyle/>
          <a:p>
            <a:r>
              <a:rPr lang="pt-BR" sz="3200" dirty="0">
                <a:latin typeface="Arial" panose="020B0604020202020204" pitchFamily="34" charset="0"/>
              </a:rPr>
              <a:t>6 H</a:t>
            </a:r>
            <a:r>
              <a:rPr lang="pt-BR" sz="3200" baseline="-25000" dirty="0">
                <a:latin typeface="Arial" panose="020B0604020202020204" pitchFamily="34" charset="0"/>
              </a:rPr>
              <a:t>2</a:t>
            </a:r>
            <a:r>
              <a:rPr lang="pt-BR" sz="3200" dirty="0">
                <a:latin typeface="Arial" panose="020B0604020202020204" pitchFamily="34" charset="0"/>
              </a:rPr>
              <a:t>O + Al</a:t>
            </a:r>
            <a:r>
              <a:rPr lang="pt-BR" sz="3200" baseline="-25000" dirty="0">
                <a:latin typeface="Arial" panose="020B0604020202020204" pitchFamily="34" charset="0"/>
              </a:rPr>
              <a:t>2</a:t>
            </a:r>
            <a:r>
              <a:rPr lang="pt-BR" sz="3200" dirty="0">
                <a:latin typeface="Arial" panose="020B0604020202020204" pitchFamily="34" charset="0"/>
              </a:rPr>
              <a:t>S</a:t>
            </a:r>
            <a:r>
              <a:rPr lang="pt-BR" sz="3200" baseline="-25000" dirty="0">
                <a:latin typeface="Arial" panose="020B0604020202020204" pitchFamily="34" charset="0"/>
              </a:rPr>
              <a:t>3</a:t>
            </a:r>
            <a:r>
              <a:rPr lang="pt-BR" sz="3200" dirty="0">
                <a:latin typeface="Arial" panose="020B0604020202020204" pitchFamily="34" charset="0"/>
              </a:rPr>
              <a:t> → 3 H</a:t>
            </a:r>
            <a:r>
              <a:rPr lang="pt-BR" sz="3200" baseline="-25000" dirty="0">
                <a:latin typeface="Arial" panose="020B0604020202020204" pitchFamily="34" charset="0"/>
              </a:rPr>
              <a:t>2</a:t>
            </a:r>
            <a:r>
              <a:rPr lang="pt-BR" sz="3200" dirty="0">
                <a:latin typeface="Arial" panose="020B0604020202020204" pitchFamily="34" charset="0"/>
              </a:rPr>
              <a:t>S + 2 Al(OH)</a:t>
            </a:r>
            <a:r>
              <a:rPr lang="pt-BR" sz="3200" baseline="-25000" dirty="0">
                <a:latin typeface="Arial" panose="020B0604020202020204" pitchFamily="34" charset="0"/>
              </a:rPr>
              <a:t>3</a:t>
            </a:r>
            <a:endParaRPr lang="en-US" sz="3200" dirty="0"/>
          </a:p>
        </p:txBody>
      </p:sp>
    </p:spTree>
    <p:extLst>
      <p:ext uri="{BB962C8B-B14F-4D97-AF65-F5344CB8AC3E}">
        <p14:creationId xmlns:p14="http://schemas.microsoft.com/office/powerpoint/2010/main" val="2774080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99881"/>
            <a:ext cx="12084716" cy="1772108"/>
          </a:xfrm>
        </p:spPr>
        <p:txBody>
          <a:bodyPr/>
          <a:lstStyle/>
          <a:p>
            <a:pPr marL="0" indent="0" algn="just" rtl="1">
              <a:buNone/>
            </a:pPr>
            <a:r>
              <a:rPr lang="ar-SA" dirty="0" smtClean="0">
                <a:cs typeface="B Nazanin" panose="00000400000000000000" pitchFamily="2" charset="-78"/>
              </a:rPr>
              <a:t>این </a:t>
            </a:r>
            <a:r>
              <a:rPr lang="ar-SA" dirty="0">
                <a:cs typeface="B Nazanin" panose="00000400000000000000" pitchFamily="2" charset="-78"/>
              </a:rPr>
              <a:t>گاز بی رنگ دارای بوی خفه كننده بوده و از احتراق گوگرد یا مواد شامل گوگرد مثل زغال سنگ یا نفت بوجود </a:t>
            </a:r>
            <a:r>
              <a:rPr lang="ar-SA" dirty="0" smtClean="0">
                <a:cs typeface="B Nazanin" panose="00000400000000000000" pitchFamily="2" charset="-78"/>
              </a:rPr>
              <a:t>می</a:t>
            </a:r>
            <a:r>
              <a:rPr lang="fa-IR" dirty="0" smtClean="0">
                <a:cs typeface="B Nazanin" panose="00000400000000000000" pitchFamily="2" charset="-78"/>
              </a:rPr>
              <a:t>‌</a:t>
            </a:r>
            <a:r>
              <a:rPr lang="ar-SA" dirty="0" smtClean="0">
                <a:cs typeface="B Nazanin" panose="00000400000000000000" pitchFamily="2" charset="-78"/>
              </a:rPr>
              <a:t>آید</a:t>
            </a:r>
            <a:r>
              <a:rPr lang="ar-SA" dirty="0">
                <a:cs typeface="B Nazanin" panose="00000400000000000000" pitchFamily="2" charset="-78"/>
              </a:rPr>
              <a:t>. همراه با اكسید نیتروژن </a:t>
            </a:r>
            <a:r>
              <a:rPr lang="ar-SA" dirty="0" smtClean="0">
                <a:cs typeface="B Nazanin" panose="00000400000000000000" pitchFamily="2" charset="-78"/>
              </a:rPr>
              <a:t>از </a:t>
            </a:r>
            <a:r>
              <a:rPr lang="ar-SA" dirty="0">
                <a:cs typeface="B Nazanin" panose="00000400000000000000" pitchFamily="2" charset="-78"/>
              </a:rPr>
              <a:t>عوامل باران اسیدی در اتمسفر بخصوص در شرایط مه </a:t>
            </a:r>
            <a:r>
              <a:rPr lang="ar-SA" dirty="0" smtClean="0">
                <a:cs typeface="B Nazanin" panose="00000400000000000000" pitchFamily="2" charset="-78"/>
              </a:rPr>
              <a:t>می</a:t>
            </a:r>
            <a:r>
              <a:rPr lang="fa-IR" dirty="0" smtClean="0">
                <a:cs typeface="B Nazanin" panose="00000400000000000000" pitchFamily="2" charset="-78"/>
              </a:rPr>
              <a:t>‌</a:t>
            </a:r>
            <a:r>
              <a:rPr lang="ar-SA" dirty="0" smtClean="0">
                <a:cs typeface="B Nazanin" panose="00000400000000000000" pitchFamily="2" charset="-78"/>
              </a:rPr>
              <a:t>باشد </a:t>
            </a:r>
            <a:r>
              <a:rPr lang="ar-SA" dirty="0">
                <a:cs typeface="B Nazanin" panose="00000400000000000000" pitchFamily="2" charset="-78"/>
              </a:rPr>
              <a:t>و مشكلات تنفسی بسیاری برای انسان به وجود </a:t>
            </a:r>
            <a:r>
              <a:rPr lang="ar-SA" dirty="0" smtClean="0">
                <a:cs typeface="B Nazanin" panose="00000400000000000000" pitchFamily="2" charset="-78"/>
              </a:rPr>
              <a:t>می</a:t>
            </a:r>
            <a:r>
              <a:rPr lang="fa-IR" dirty="0" smtClean="0">
                <a:cs typeface="B Nazanin" panose="00000400000000000000" pitchFamily="2" charset="-78"/>
              </a:rPr>
              <a:t>‌</a:t>
            </a:r>
            <a:r>
              <a:rPr lang="ar-SA" dirty="0" smtClean="0">
                <a:cs typeface="B Nazanin" panose="00000400000000000000" pitchFamily="2" charset="-78"/>
              </a:rPr>
              <a:t>آورد</a:t>
            </a:r>
            <a:r>
              <a:rPr lang="ar-SA" dirty="0">
                <a:cs typeface="B Nazanin" panose="00000400000000000000" pitchFamily="2" charset="-78"/>
              </a:rPr>
              <a:t>.</a:t>
            </a:r>
            <a:endParaRPr lang="en-US" dirty="0">
              <a:cs typeface="B Nazanin" panose="00000400000000000000" pitchFamily="2" charset="-78"/>
            </a:endParaRPr>
          </a:p>
          <a:p>
            <a:pPr marL="0" indent="0" algn="just" rtl="1">
              <a:buNone/>
            </a:pPr>
            <a:r>
              <a:rPr lang="ar-SA" dirty="0">
                <a:cs typeface="B Nazanin" panose="00000400000000000000" pitchFamily="2" charset="-78"/>
              </a:rPr>
              <a:t>در صنعت، حد </a:t>
            </a:r>
            <a:r>
              <a:rPr lang="ar-SA" dirty="0" smtClean="0">
                <a:cs typeface="B Nazanin" panose="00000400000000000000" pitchFamily="2" charset="-78"/>
              </a:rPr>
              <a:t>مج</a:t>
            </a:r>
            <a:r>
              <a:rPr lang="fa-IR" dirty="0" smtClean="0">
                <a:cs typeface="B Nazanin" panose="00000400000000000000" pitchFamily="2" charset="-78"/>
              </a:rPr>
              <a:t>ـ</a:t>
            </a:r>
            <a:r>
              <a:rPr lang="ar-SA" dirty="0" smtClean="0">
                <a:cs typeface="B Nazanin" panose="00000400000000000000" pitchFamily="2" charset="-78"/>
              </a:rPr>
              <a:t>از </a:t>
            </a:r>
            <a:r>
              <a:rPr lang="ar-SA" dirty="0">
                <a:cs typeface="B Nazanin" panose="00000400000000000000" pitchFamily="2" charset="-78"/>
              </a:rPr>
              <a:t>ایمنی آن 2 ذره در میلیون است. به </a:t>
            </a:r>
            <a:r>
              <a:rPr lang="ar-SA" dirty="0" smtClean="0">
                <a:cs typeface="B Nazanin" panose="00000400000000000000" pitchFamily="2" charset="-78"/>
              </a:rPr>
              <a:t>وف</a:t>
            </a:r>
            <a:r>
              <a:rPr lang="fa-IR" dirty="0" smtClean="0">
                <a:cs typeface="B Nazanin" panose="00000400000000000000" pitchFamily="2" charset="-78"/>
              </a:rPr>
              <a:t>ـ</a:t>
            </a:r>
            <a:r>
              <a:rPr lang="ar-SA" dirty="0" smtClean="0">
                <a:cs typeface="B Nazanin" panose="00000400000000000000" pitchFamily="2" charset="-78"/>
              </a:rPr>
              <a:t>ور </a:t>
            </a:r>
            <a:r>
              <a:rPr lang="ar-SA" dirty="0">
                <a:cs typeface="B Nazanin" panose="00000400000000000000" pitchFamily="2" charset="-78"/>
              </a:rPr>
              <a:t>در مناطق صنعتی یافت </a:t>
            </a:r>
            <a:r>
              <a:rPr lang="ar-SA" dirty="0" smtClean="0">
                <a:cs typeface="B Nazanin" panose="00000400000000000000" pitchFamily="2" charset="-78"/>
              </a:rPr>
              <a:t>می</a:t>
            </a:r>
            <a:r>
              <a:rPr lang="fa-IR" dirty="0" smtClean="0">
                <a:cs typeface="B Nazanin" panose="00000400000000000000" pitchFamily="2" charset="-78"/>
              </a:rPr>
              <a:t>‌</a:t>
            </a:r>
            <a:r>
              <a:rPr lang="ar-SA" dirty="0" smtClean="0">
                <a:cs typeface="B Nazanin" panose="00000400000000000000" pitchFamily="2" charset="-78"/>
              </a:rPr>
              <a:t>شود </a:t>
            </a:r>
            <a:r>
              <a:rPr lang="ar-SA" dirty="0">
                <a:cs typeface="B Nazanin" panose="00000400000000000000" pitchFamily="2" charset="-78"/>
              </a:rPr>
              <a:t>و به عنوان ماده اولیه در فرآیندهای صنعتی بكار </a:t>
            </a:r>
            <a:r>
              <a:rPr lang="ar-SA" dirty="0" smtClean="0">
                <a:cs typeface="B Nazanin" panose="00000400000000000000" pitchFamily="2" charset="-78"/>
              </a:rPr>
              <a:t>می</a:t>
            </a:r>
            <a:r>
              <a:rPr lang="fa-IR" dirty="0" smtClean="0">
                <a:cs typeface="B Nazanin" panose="00000400000000000000" pitchFamily="2" charset="-78"/>
              </a:rPr>
              <a:t>‌</a:t>
            </a:r>
            <a:r>
              <a:rPr lang="ar-SA" dirty="0" smtClean="0">
                <a:cs typeface="B Nazanin" panose="00000400000000000000" pitchFamily="2" charset="-78"/>
              </a:rPr>
              <a:t>رود</a:t>
            </a:r>
            <a:r>
              <a:rPr lang="ar-SA" dirty="0">
                <a:cs typeface="B Nazanin" panose="00000400000000000000" pitchFamily="2" charset="-78"/>
              </a:rPr>
              <a:t>. در صنایع آب و فاضلاب، به منظور حذف كار اضافی و در فرآیندهای تولید مواد خوراكی، به جهت خواص ضد عفونی كننده آن كاربرد دارد. از آنجا كه تقریبا دو برابر وزن هوا را دارد، </a:t>
            </a:r>
            <a:r>
              <a:rPr lang="ar-SA" dirty="0" smtClean="0">
                <a:cs typeface="B Nazanin" panose="00000400000000000000" pitchFamily="2" charset="-78"/>
              </a:rPr>
              <a:t>ب</a:t>
            </a:r>
            <a:r>
              <a:rPr lang="fa-IR" dirty="0" smtClean="0">
                <a:cs typeface="B Nazanin" panose="00000400000000000000" pitchFamily="2" charset="-78"/>
              </a:rPr>
              <a:t>ه‌ </a:t>
            </a:r>
            <a:r>
              <a:rPr lang="ar-SA" dirty="0" smtClean="0">
                <a:cs typeface="B Nazanin" panose="00000400000000000000" pitchFamily="2" charset="-78"/>
              </a:rPr>
              <a:t>سرعت </a:t>
            </a:r>
            <a:r>
              <a:rPr lang="ar-SA" dirty="0">
                <a:cs typeface="B Nazanin" panose="00000400000000000000" pitchFamily="2" charset="-78"/>
              </a:rPr>
              <a:t>به سطوح پایین هوا منتقل </a:t>
            </a:r>
            <a:r>
              <a:rPr lang="ar-SA" dirty="0" smtClean="0">
                <a:cs typeface="B Nazanin" panose="00000400000000000000" pitchFamily="2" charset="-78"/>
              </a:rPr>
              <a:t>می</a:t>
            </a:r>
            <a:r>
              <a:rPr lang="fa-IR" dirty="0" smtClean="0">
                <a:cs typeface="B Nazanin" panose="00000400000000000000" pitchFamily="2" charset="-78"/>
              </a:rPr>
              <a:t>‌</a:t>
            </a:r>
            <a:r>
              <a:rPr lang="ar-SA" dirty="0" smtClean="0">
                <a:cs typeface="B Nazanin" panose="00000400000000000000" pitchFamily="2" charset="-78"/>
              </a:rPr>
              <a:t>شود.</a:t>
            </a:r>
          </a:p>
          <a:p>
            <a:pPr marL="0" indent="0" algn="r">
              <a:buNone/>
            </a:pPr>
            <a:endParaRPr lang="en-US" dirty="0">
              <a:cs typeface="B Nazanin" panose="00000400000000000000" pitchFamily="2" charset="-78"/>
            </a:endParaRPr>
          </a:p>
        </p:txBody>
      </p:sp>
      <p:sp>
        <p:nvSpPr>
          <p:cNvPr id="2" name="Rectangle 1"/>
          <p:cNvSpPr/>
          <p:nvPr/>
        </p:nvSpPr>
        <p:spPr>
          <a:xfrm>
            <a:off x="3814090" y="286640"/>
            <a:ext cx="3509294" cy="646331"/>
          </a:xfrm>
          <a:prstGeom prst="rect">
            <a:avLst/>
          </a:prstGeom>
        </p:spPr>
        <p:txBody>
          <a:bodyPr wrap="none">
            <a:spAutoFit/>
          </a:bodyPr>
          <a:lstStyle/>
          <a:p>
            <a:pPr algn="r" rtl="1"/>
            <a:r>
              <a:rPr lang="ar-SA" sz="2800" b="1" dirty="0">
                <a:cs typeface="B Titr" panose="00000700000000000000" pitchFamily="2" charset="-78"/>
              </a:rPr>
              <a:t>دی اكسیدگوگرد </a:t>
            </a:r>
            <a:r>
              <a:rPr lang="en-US" sz="2700" b="1" dirty="0">
                <a:cs typeface="B Titr" panose="00000700000000000000" pitchFamily="2" charset="-78"/>
              </a:rPr>
              <a:t>(</a:t>
            </a:r>
            <a:r>
              <a:rPr lang="en-US" sz="3600" b="1" dirty="0">
                <a:latin typeface="Arial Black" panose="020B0A04020102020204" pitchFamily="34" charset="0"/>
                <a:cs typeface="Times New Roman" panose="02020603050405020304" pitchFamily="18" charset="0"/>
              </a:rPr>
              <a:t>SO</a:t>
            </a:r>
            <a:r>
              <a:rPr lang="en-US" sz="2400" b="1" dirty="0">
                <a:latin typeface="Arial Black" panose="020B0A04020102020204" pitchFamily="34" charset="0"/>
                <a:cs typeface="Times New Roman" panose="02020603050405020304" pitchFamily="18" charset="0"/>
              </a:rPr>
              <a:t>2</a:t>
            </a:r>
            <a:r>
              <a:rPr lang="en-US" sz="2700" b="1" dirty="0">
                <a:cs typeface="B Titr" panose="00000700000000000000" pitchFamily="2" charset="-78"/>
              </a:rPr>
              <a:t>)</a:t>
            </a:r>
            <a:endParaRPr lang="en-US" sz="2700" dirty="0">
              <a:cs typeface="B Titr" panose="00000700000000000000" pitchFamily="2" charset="-78"/>
            </a:endParaRPr>
          </a:p>
        </p:txBody>
      </p:sp>
      <p:sp>
        <p:nvSpPr>
          <p:cNvPr id="4" name="Rectangle 3"/>
          <p:cNvSpPr/>
          <p:nvPr/>
        </p:nvSpPr>
        <p:spPr>
          <a:xfrm>
            <a:off x="197436" y="2919966"/>
            <a:ext cx="11994564" cy="1015663"/>
          </a:xfrm>
          <a:prstGeom prst="rect">
            <a:avLst/>
          </a:prstGeom>
        </p:spPr>
        <p:txBody>
          <a:bodyPr wrap="square">
            <a:spAutoFit/>
          </a:bodyPr>
          <a:lstStyle/>
          <a:p>
            <a:pPr marR="0" lvl="0" algn="just" rtl="1">
              <a:spcBef>
                <a:spcPts val="0"/>
              </a:spcBef>
              <a:spcAft>
                <a:spcPts val="0"/>
              </a:spcAft>
              <a:tabLst>
                <a:tab pos="457200" algn="l"/>
              </a:tabLst>
            </a:pPr>
            <a:r>
              <a:rPr lang="fa-IR" sz="2000" dirty="0">
                <a:latin typeface="Times New Roman" panose="02020603050405020304" pitchFamily="18" charset="0"/>
                <a:ea typeface="Times New Roman" panose="02020603050405020304" pitchFamily="18" charset="0"/>
                <a:cs typeface="B Nazanin" panose="00000400000000000000" pitchFamily="2" charset="-78"/>
              </a:rPr>
              <a:t>از نقطه نظر ساختاری</a:t>
            </a:r>
            <a:r>
              <a:rPr lang="fa-IR" sz="2000"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 </a:t>
            </a:r>
            <a:r>
              <a:rPr lang="en-US" sz="2000" dirty="0" smtClean="0">
                <a:solidFill>
                  <a:srgbClr val="FFFF00"/>
                </a:solidFill>
                <a:latin typeface="Times New Roman" panose="02020603050405020304" pitchFamily="18" charset="0"/>
                <a:ea typeface="Times New Roman" panose="02020603050405020304" pitchFamily="18" charset="0"/>
                <a:cs typeface="B Nazanin" panose="00000400000000000000" pitchFamily="2" charset="-78"/>
                <a:hlinkClick r:id="rId2"/>
              </a:rPr>
              <a:t>SO2</a:t>
            </a:r>
            <a:r>
              <a:rPr lang="en-US" sz="2000" u="sng"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 </a:t>
            </a:r>
            <a:r>
              <a:rPr lang="fa-IR" sz="2000" dirty="0">
                <a:latin typeface="Times New Roman" panose="02020603050405020304" pitchFamily="18" charset="0"/>
                <a:ea typeface="Times New Roman" panose="02020603050405020304" pitchFamily="18" charset="0"/>
                <a:cs typeface="B Nazanin" panose="00000400000000000000" pitchFamily="2" charset="-78"/>
              </a:rPr>
              <a:t>یک هیبرید روزنانسی است و ساختاری روزنانسی آن به صورت زیر است که ساختار هیبرید روزنانسی خواص هر پنج ساختار روزنانسی را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دارد.</a:t>
            </a:r>
            <a:r>
              <a:rPr lang="fa-IR" sz="2000"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sz="2000" u="sng"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گوگرد </a:t>
            </a:r>
            <a:r>
              <a:rPr lang="fa-IR" sz="2000"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دی اکسید</a:t>
            </a:r>
            <a:r>
              <a:rPr lang="fa-IR" sz="2000" dirty="0">
                <a:latin typeface="Times New Roman" panose="02020603050405020304" pitchFamily="18" charset="0"/>
                <a:ea typeface="Times New Roman" panose="02020603050405020304" pitchFamily="18" charset="0"/>
                <a:cs typeface="B Nazanin" panose="00000400000000000000" pitchFamily="2" charset="-78"/>
              </a:rPr>
              <a:t> نسبتا در آب حل می‌شود و محلول سولفورواسید </a:t>
            </a:r>
            <a:r>
              <a:rPr lang="en-US" sz="2000" dirty="0" smtClean="0">
                <a:latin typeface="Times New Roman" panose="02020603050405020304" pitchFamily="18" charset="0"/>
                <a:ea typeface="Times New Roman" panose="02020603050405020304" pitchFamily="18" charset="0"/>
                <a:cs typeface="B Nazanin" panose="00000400000000000000" pitchFamily="2" charset="-78"/>
              </a:rPr>
              <a:t>  (H2SO3)</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تولید </a:t>
            </a:r>
            <a:r>
              <a:rPr lang="fa-IR" sz="2000" dirty="0">
                <a:latin typeface="Times New Roman" panose="02020603050405020304" pitchFamily="18" charset="0"/>
                <a:ea typeface="Times New Roman" panose="02020603050405020304" pitchFamily="18" charset="0"/>
                <a:cs typeface="B Nazanin" panose="00000400000000000000" pitchFamily="2" charset="-78"/>
              </a:rPr>
              <a:t>می‌کند ‌این اسید چندان پایدار نیست و نمی‌توان آنرا بصورت خالص جدا کرد احتمالا مولکولهای </a:t>
            </a:r>
            <a:r>
              <a:rPr lang="en-US" sz="2000" dirty="0">
                <a:latin typeface="Times New Roman" panose="02020603050405020304" pitchFamily="18" charset="0"/>
                <a:ea typeface="Times New Roman" panose="02020603050405020304" pitchFamily="18" charset="0"/>
                <a:cs typeface="B Nazanin" panose="00000400000000000000" pitchFamily="2" charset="-78"/>
              </a:rPr>
              <a:t>H2SO2</a:t>
            </a:r>
            <a:r>
              <a:rPr lang="fa-IR" sz="2000" dirty="0">
                <a:latin typeface="Times New Roman" panose="02020603050405020304" pitchFamily="18" charset="0"/>
                <a:ea typeface="Times New Roman" panose="02020603050405020304" pitchFamily="18" charset="0"/>
                <a:cs typeface="B Nazanin" panose="00000400000000000000" pitchFamily="2" charset="-78"/>
              </a:rPr>
              <a:t> و </a:t>
            </a:r>
            <a:r>
              <a:rPr lang="en-US" sz="2000" dirty="0">
                <a:latin typeface="Times New Roman" panose="02020603050405020304" pitchFamily="18" charset="0"/>
                <a:ea typeface="Times New Roman" panose="02020603050405020304" pitchFamily="18" charset="0"/>
                <a:cs typeface="B Nazanin" panose="00000400000000000000" pitchFamily="2" charset="-78"/>
              </a:rPr>
              <a:t>SO2</a:t>
            </a:r>
            <a:r>
              <a:rPr lang="fa-IR" sz="2000" dirty="0">
                <a:latin typeface="Times New Roman" panose="02020603050405020304" pitchFamily="18" charset="0"/>
                <a:ea typeface="Times New Roman" panose="02020603050405020304" pitchFamily="18" charset="0"/>
                <a:cs typeface="B Nazanin" panose="00000400000000000000" pitchFamily="2" charset="-78"/>
              </a:rPr>
              <a:t> در محلول به حالت تعادل وجود دارند.</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Rectangle 4"/>
          <p:cNvSpPr/>
          <p:nvPr/>
        </p:nvSpPr>
        <p:spPr>
          <a:xfrm>
            <a:off x="2807594" y="3983606"/>
            <a:ext cx="8970154" cy="2339102"/>
          </a:xfrm>
          <a:prstGeom prst="rect">
            <a:avLst/>
          </a:prstGeom>
        </p:spPr>
        <p:txBody>
          <a:bodyPr wrap="square">
            <a:spAutoFit/>
          </a:bodyPr>
          <a:lstStyle/>
          <a:p>
            <a:pPr marR="0" lvl="0" algn="r" rtl="1">
              <a:spcBef>
                <a:spcPts val="0"/>
              </a:spcBef>
              <a:spcAft>
                <a:spcPts val="0"/>
              </a:spcAft>
              <a:buSzPts val="1000"/>
              <a:tabLst>
                <a:tab pos="457200" algn="l"/>
              </a:tabLst>
            </a:pPr>
            <a:r>
              <a:rPr lang="fa-IR" sz="2800" b="1" dirty="0" smtClean="0">
                <a:solidFill>
                  <a:srgbClr val="FFFF00"/>
                </a:solidFill>
                <a:latin typeface="Times New Roman" panose="02020603050405020304" pitchFamily="18" charset="0"/>
                <a:ea typeface="Times New Roman" panose="02020603050405020304" pitchFamily="18" charset="0"/>
                <a:cs typeface="B Nazanin" panose="00000400000000000000" pitchFamily="2" charset="-78"/>
              </a:rPr>
              <a:t>کاربرد های دی اکسید گوگرد</a:t>
            </a:r>
            <a:endParaRPr lang="en-US" sz="2800" b="1" dirty="0">
              <a:solidFill>
                <a:srgbClr val="FFFF00"/>
              </a:solidFill>
              <a:latin typeface="Times New Roman" panose="02020603050405020304" pitchFamily="18" charset="0"/>
              <a:ea typeface="Times New Roman" panose="02020603050405020304" pitchFamily="18" charset="0"/>
              <a:cs typeface="B Nazanin" panose="00000400000000000000" pitchFamily="2" charset="-78"/>
            </a:endParaRPr>
          </a:p>
          <a:p>
            <a:r>
              <a:rPr lang="en-US" dirty="0">
                <a:latin typeface="Times New Roman" panose="02020603050405020304" pitchFamily="18" charset="0"/>
                <a:ea typeface="Times New Roman" panose="02020603050405020304" pitchFamily="18" charset="0"/>
                <a:cs typeface="B Nazanin" panose="00000400000000000000" pitchFamily="2" charset="-78"/>
              </a:rPr>
              <a:t>  </a:t>
            </a:r>
          </a:p>
          <a:p>
            <a:pPr marL="342900" marR="0" lvl="0" indent="-342900" algn="r" rtl="1">
              <a:spcBef>
                <a:spcPts val="0"/>
              </a:spcBef>
              <a:spcAft>
                <a:spcPts val="0"/>
              </a:spcAft>
              <a:buSzPts val="1000"/>
              <a:buFont typeface="Symbol" panose="05050102010706020507" pitchFamily="18" charset="2"/>
              <a:buChar char=""/>
              <a:tabLst>
                <a:tab pos="457200" algn="l"/>
              </a:tabLst>
            </a:pPr>
            <a:r>
              <a:rPr lang="fa-IR" sz="2000"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گاز </a:t>
            </a:r>
            <a:r>
              <a:rPr lang="en-US" sz="2000" u="sng"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hlinkClick r:id="rId2"/>
              </a:rPr>
              <a:t>SO2 </a:t>
            </a:r>
            <a:r>
              <a:rPr lang="fa-IR" sz="2000" dirty="0">
                <a:latin typeface="Times New Roman" panose="02020603050405020304" pitchFamily="18" charset="0"/>
                <a:ea typeface="Times New Roman" panose="02020603050405020304" pitchFamily="18" charset="0"/>
                <a:cs typeface="B Nazanin" panose="00000400000000000000" pitchFamily="2" charset="-78"/>
              </a:rPr>
              <a:t>سابقا به عنوان سرد کننده بکار می‌رفت.</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fa-IR" sz="2000" dirty="0">
                <a:latin typeface="Times New Roman" panose="02020603050405020304" pitchFamily="18" charset="0"/>
                <a:ea typeface="Times New Roman" panose="02020603050405020304" pitchFamily="18" charset="0"/>
                <a:cs typeface="B Nazanin" panose="00000400000000000000" pitchFamily="2" charset="-78"/>
              </a:rPr>
              <a:t>به عنوان ضدعفونی کننده</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fa-IR" sz="2000" dirty="0">
                <a:latin typeface="Times New Roman" panose="02020603050405020304" pitchFamily="18" charset="0"/>
                <a:ea typeface="Times New Roman" panose="02020603050405020304" pitchFamily="18" charset="0"/>
                <a:cs typeface="B Nazanin" panose="00000400000000000000" pitchFamily="2" charset="-78"/>
              </a:rPr>
              <a:t>به عنوان رنگ‌بر در تکنولوژی مواد غذایی</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fa-IR" sz="2000" dirty="0">
                <a:latin typeface="Times New Roman" panose="02020603050405020304" pitchFamily="18" charset="0"/>
                <a:ea typeface="Times New Roman" panose="02020603050405020304" pitchFamily="18" charset="0"/>
                <a:cs typeface="B Nazanin" panose="00000400000000000000" pitchFamily="2" charset="-78"/>
              </a:rPr>
              <a:t>در صنایع نساجی و کاغذ سازی</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fa-IR" sz="2000" dirty="0">
                <a:latin typeface="Times New Roman" panose="02020603050405020304" pitchFamily="18" charset="0"/>
                <a:ea typeface="Times New Roman" panose="02020603050405020304" pitchFamily="18" charset="0"/>
                <a:cs typeface="B Nazanin" panose="00000400000000000000" pitchFamily="2" charset="-78"/>
              </a:rPr>
              <a:t>برای تهیه </a:t>
            </a:r>
            <a:r>
              <a:rPr lang="en-US" sz="2000" dirty="0">
                <a:latin typeface="Times New Roman" panose="02020603050405020304" pitchFamily="18" charset="0"/>
                <a:ea typeface="Times New Roman" panose="02020603050405020304" pitchFamily="18" charset="0"/>
                <a:cs typeface="B Nazanin" panose="00000400000000000000" pitchFamily="2" charset="-78"/>
              </a:rPr>
              <a:t>H2SO4</a:t>
            </a:r>
            <a:r>
              <a:rPr lang="fa-IR" sz="2000" dirty="0">
                <a:latin typeface="Times New Roman" panose="02020603050405020304" pitchFamily="18" charset="0"/>
                <a:ea typeface="Times New Roman" panose="02020603050405020304" pitchFamily="18" charset="0"/>
                <a:cs typeface="B Nazanin" panose="00000400000000000000" pitchFamily="2" charset="-78"/>
              </a:rPr>
              <a:t> و </a:t>
            </a:r>
            <a:r>
              <a:rPr lang="en-US" sz="2000" dirty="0">
                <a:latin typeface="Times New Roman" panose="02020603050405020304" pitchFamily="18" charset="0"/>
                <a:ea typeface="Times New Roman" panose="02020603050405020304" pitchFamily="18" charset="0"/>
                <a:cs typeface="B Nazanin" panose="00000400000000000000" pitchFamily="2" charset="-78"/>
              </a:rPr>
              <a:t>H2SO3</a:t>
            </a:r>
            <a:r>
              <a:rPr lang="fa-IR" sz="2000" dirty="0">
                <a:latin typeface="Times New Roman" panose="02020603050405020304" pitchFamily="18" charset="0"/>
                <a:ea typeface="Times New Roman" panose="02020603050405020304" pitchFamily="18" charset="0"/>
                <a:cs typeface="B Nazanin" panose="00000400000000000000" pitchFamily="2" charset="-78"/>
              </a:rPr>
              <a:t> و </a:t>
            </a:r>
            <a:r>
              <a:rPr lang="en-US" sz="2000" dirty="0">
                <a:latin typeface="Times New Roman" panose="02020603050405020304" pitchFamily="18" charset="0"/>
                <a:ea typeface="Times New Roman" panose="02020603050405020304" pitchFamily="18" charset="0"/>
                <a:cs typeface="B Nazanin" panose="00000400000000000000" pitchFamily="2" charset="-78"/>
              </a:rPr>
              <a:t>NaHSO3</a:t>
            </a:r>
          </a:p>
        </p:txBody>
      </p:sp>
      <p:sp>
        <p:nvSpPr>
          <p:cNvPr id="6" name="Rounded Rectangle 5"/>
          <p:cNvSpPr/>
          <p:nvPr/>
        </p:nvSpPr>
        <p:spPr>
          <a:xfrm>
            <a:off x="8185414" y="-28412"/>
            <a:ext cx="1821471" cy="1099881"/>
          </a:xfrm>
          <a:prstGeom prst="roundRect">
            <a:avLst/>
          </a:prstGeom>
          <a:blipFill dpi="0" rotWithShape="1">
            <a:blip r:embed="rId3">
              <a:extLst>
                <a:ext uri="{28A0092B-C50C-407E-A947-70E740481C1C}">
                  <a14:useLocalDpi xmlns:a14="http://schemas.microsoft.com/office/drawing/2010/main" val="0"/>
                </a:ext>
              </a:extLst>
            </a:blip>
            <a:srcRect/>
            <a:stretch>
              <a:fillRect t="13639" b="13639"/>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90582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2839" y="499631"/>
            <a:ext cx="7499797" cy="461665"/>
          </a:xfrm>
          <a:prstGeom prst="rect">
            <a:avLst/>
          </a:prstGeom>
        </p:spPr>
        <p:txBody>
          <a:bodyPr wrap="square">
            <a:spAutoFit/>
          </a:bodyPr>
          <a:lstStyle/>
          <a:p>
            <a:r>
              <a:rPr lang="pt-BR" sz="2400" b="1" dirty="0">
                <a:latin typeface="Times New Roman" panose="02020603050405020304" pitchFamily="18" charset="0"/>
                <a:cs typeface="Times New Roman" panose="02020603050405020304" pitchFamily="18" charset="0"/>
              </a:rPr>
              <a:t>4FeS</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 + 11O</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 ---------&gt; 2Fe</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O</a:t>
            </a:r>
            <a:r>
              <a:rPr lang="pt-BR" sz="2400" b="1" baseline="-25000" dirty="0">
                <a:latin typeface="Times New Roman" panose="02020603050405020304" pitchFamily="18" charset="0"/>
                <a:cs typeface="Times New Roman" panose="02020603050405020304" pitchFamily="18" charset="0"/>
              </a:rPr>
              <a:t>3</a:t>
            </a:r>
            <a:r>
              <a:rPr lang="pt-BR" sz="2400" b="1" dirty="0">
                <a:latin typeface="Times New Roman" panose="02020603050405020304" pitchFamily="18" charset="0"/>
                <a:cs typeface="Times New Roman" panose="02020603050405020304" pitchFamily="18" charset="0"/>
              </a:rPr>
              <a:t> + 8SO</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 + 411 Kcal / mol</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682838" y="1538937"/>
            <a:ext cx="7499797"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2ZnS + 3O</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--------&gt; 2ZnO + 2SO</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+ 115.6 Kcal / </a:t>
            </a:r>
            <a:r>
              <a:rPr lang="pt-BR" sz="2400" b="1" dirty="0">
                <a:latin typeface="Times New Roman" panose="02020603050405020304" pitchFamily="18" charset="0"/>
                <a:cs typeface="Times New Roman" panose="02020603050405020304" pitchFamily="18" charset="0"/>
              </a:rPr>
              <a:t>mol</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682839" y="2578243"/>
            <a:ext cx="6564618" cy="461665"/>
          </a:xfrm>
          <a:prstGeom prst="rect">
            <a:avLst/>
          </a:prstGeom>
        </p:spPr>
        <p:txBody>
          <a:bodyPr wrap="none">
            <a:spAutoFit/>
          </a:bodyPr>
          <a:lstStyle/>
          <a:p>
            <a:r>
              <a:rPr lang="pt-BR" sz="2400" b="1" dirty="0">
                <a:latin typeface="Times New Roman" panose="02020603050405020304" pitchFamily="18" charset="0"/>
                <a:cs typeface="Times New Roman" panose="02020603050405020304" pitchFamily="18" charset="0"/>
              </a:rPr>
              <a:t>2H</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S + 3O</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------&gt; 2 H</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O + 2SO</a:t>
            </a:r>
            <a:r>
              <a:rPr lang="pt-BR" sz="2400" b="1" baseline="-25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 + 210 Kcal / mol</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449722" y="4562614"/>
            <a:ext cx="574227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3SO</a:t>
            </a:r>
            <a:r>
              <a:rPr lang="en-US" sz="3200" b="1" baseline="-25000" dirty="0">
                <a:latin typeface="Times New Roman" panose="02020603050405020304" pitchFamily="18" charset="0"/>
                <a:cs typeface="Times New Roman" panose="02020603050405020304" pitchFamily="18" charset="0"/>
              </a:rPr>
              <a:t>3</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+ 2H</a:t>
            </a:r>
            <a:r>
              <a:rPr lang="en-US" sz="3200" b="1" baseline="300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--------&gt; SO</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 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O</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8723376" y="3523308"/>
            <a:ext cx="3309235" cy="523220"/>
          </a:xfrm>
          <a:prstGeom prst="rect">
            <a:avLst/>
          </a:prstGeom>
        </p:spPr>
        <p:txBody>
          <a:bodyPr wrap="square">
            <a:spAutoFit/>
          </a:bodyPr>
          <a:lstStyle/>
          <a:p>
            <a:pPr algn="r" rtl="1"/>
            <a:r>
              <a:rPr lang="fa-IR" sz="2800" b="1" dirty="0">
                <a:solidFill>
                  <a:schemeClr val="bg2">
                    <a:lumMod val="40000"/>
                    <a:lumOff val="60000"/>
                  </a:schemeClr>
                </a:solidFill>
                <a:latin typeface="Tahoma" panose="020B0604030504040204" pitchFamily="34" charset="0"/>
                <a:cs typeface="B Nazanin" panose="00000400000000000000" pitchFamily="2" charset="-78"/>
              </a:rPr>
              <a:t>تهیه آزمایشگاهی </a:t>
            </a:r>
            <a:r>
              <a:rPr lang="en-US" sz="2800" b="1" dirty="0">
                <a:solidFill>
                  <a:schemeClr val="bg2">
                    <a:lumMod val="40000"/>
                    <a:lumOff val="60000"/>
                  </a:schemeClr>
                </a:solidFill>
                <a:latin typeface="Tahoma" panose="020B0604030504040204" pitchFamily="34" charset="0"/>
                <a:cs typeface="B Nazanin" panose="00000400000000000000" pitchFamily="2" charset="-78"/>
              </a:rPr>
              <a:t>SO2</a:t>
            </a:r>
            <a:endParaRPr lang="en-US" sz="2800" b="1" i="0" dirty="0">
              <a:solidFill>
                <a:schemeClr val="bg2">
                  <a:lumMod val="40000"/>
                  <a:lumOff val="60000"/>
                </a:schemeClr>
              </a:solidFill>
              <a:effectLst/>
              <a:latin typeface="Tahoma" panose="020B0604030504040204" pitchFamily="34" charset="0"/>
              <a:cs typeface="B Nazanin" panose="00000400000000000000" pitchFamily="2" charset="-78"/>
            </a:endParaRPr>
          </a:p>
        </p:txBody>
      </p:sp>
    </p:spTree>
    <p:extLst>
      <p:ext uri="{BB962C8B-B14F-4D97-AF65-F5344CB8AC3E}">
        <p14:creationId xmlns:p14="http://schemas.microsoft.com/office/powerpoint/2010/main" val="2115676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6" y="1524884"/>
            <a:ext cx="11659711" cy="4619884"/>
          </a:xfrm>
          <a:noFill/>
          <a:ln>
            <a:noFill/>
          </a:ln>
        </p:spPr>
        <p:txBody>
          <a:bodyPr/>
          <a:lstStyle/>
          <a:p>
            <a:pPr marL="0" indent="0" algn="r" rtl="1">
              <a:lnSpc>
                <a:spcPct val="150000"/>
              </a:lnSpc>
              <a:buNone/>
            </a:pPr>
            <a:r>
              <a:rPr lang="fa-IR" sz="2400" b="1" dirty="0">
                <a:cs typeface="B Nazanin" panose="00000400000000000000" pitchFamily="2" charset="-78"/>
              </a:rPr>
              <a:t>نیتریک اکسید</a:t>
            </a:r>
            <a:r>
              <a:rPr lang="fa-IR" dirty="0">
                <a:cs typeface="B Nazanin" panose="00000400000000000000" pitchFamily="2" charset="-78"/>
              </a:rPr>
              <a:t> (به </a:t>
            </a:r>
            <a:r>
              <a:rPr lang="fa-IR" dirty="0" smtClean="0">
                <a:cs typeface="B Nazanin" panose="00000400000000000000" pitchFamily="2" charset="-78"/>
              </a:rPr>
              <a:t>انگلیسی:</a:t>
            </a:r>
            <a:r>
              <a:rPr lang="fa-IR" dirty="0">
                <a:cs typeface="B Nazanin" panose="00000400000000000000" pitchFamily="2" charset="-78"/>
              </a:rPr>
              <a:t> </a:t>
            </a:r>
            <a:r>
              <a:rPr lang="en-US" dirty="0" smtClean="0">
                <a:cs typeface="B Nazanin" panose="00000400000000000000" pitchFamily="2" charset="-78"/>
              </a:rPr>
              <a:t> (Nitric </a:t>
            </a:r>
            <a:r>
              <a:rPr lang="en-US" dirty="0">
                <a:cs typeface="B Nazanin" panose="00000400000000000000" pitchFamily="2" charset="-78"/>
              </a:rPr>
              <a:t>oxide) </a:t>
            </a:r>
            <a:endParaRPr lang="fa-IR" dirty="0" smtClean="0">
              <a:cs typeface="B Nazanin" panose="00000400000000000000" pitchFamily="2" charset="-78"/>
            </a:endParaRPr>
          </a:p>
          <a:p>
            <a:pPr marL="0" indent="0" algn="r" rtl="1">
              <a:lnSpc>
                <a:spcPct val="150000"/>
              </a:lnSpc>
              <a:buNone/>
            </a:pPr>
            <a:r>
              <a:rPr lang="fa-IR" dirty="0" smtClean="0">
                <a:cs typeface="B Nazanin" panose="00000400000000000000" pitchFamily="2" charset="-78"/>
              </a:rPr>
              <a:t>شکل </a:t>
            </a:r>
            <a:r>
              <a:rPr lang="fa-IR" dirty="0">
                <a:cs typeface="B Nazanin" panose="00000400000000000000" pitchFamily="2" charset="-78"/>
              </a:rPr>
              <a:t>ظاهری این ترکیب، گاز بی‌رنگ است. این ترکیب با فرمول </a:t>
            </a:r>
            <a:r>
              <a:rPr lang="fa-IR" dirty="0" smtClean="0">
                <a:cs typeface="B Nazanin" panose="00000400000000000000" pitchFamily="2" charset="-78"/>
              </a:rPr>
              <a:t>شیمیایی</a:t>
            </a:r>
            <a:r>
              <a:rPr lang="en-US" dirty="0" smtClean="0">
                <a:cs typeface="B Nazanin" panose="00000400000000000000" pitchFamily="2" charset="-78"/>
              </a:rPr>
              <a:t>NO </a:t>
            </a:r>
            <a:r>
              <a:rPr lang="fa-IR" dirty="0" smtClean="0">
                <a:cs typeface="B Nazanin" panose="00000400000000000000" pitchFamily="2" charset="-78"/>
              </a:rPr>
              <a:t> یک</a:t>
            </a:r>
            <a:r>
              <a:rPr lang="fa-IR" dirty="0">
                <a:cs typeface="B Nazanin" panose="00000400000000000000" pitchFamily="2" charset="-78"/>
              </a:rPr>
              <a:t> </a:t>
            </a:r>
            <a:r>
              <a:rPr lang="fa-IR" dirty="0" smtClean="0">
                <a:cs typeface="B Nazanin" panose="00000400000000000000" pitchFamily="2" charset="-78"/>
              </a:rPr>
              <a:t>رادیکال آزاد</a:t>
            </a:r>
            <a:r>
              <a:rPr lang="fa-IR" dirty="0">
                <a:cs typeface="B Nazanin" panose="00000400000000000000" pitchFamily="2" charset="-78"/>
              </a:rPr>
              <a:t> است و یک مادۀ </a:t>
            </a:r>
            <a:r>
              <a:rPr lang="fa-IR" dirty="0" smtClean="0">
                <a:cs typeface="B Nazanin" panose="00000400000000000000" pitchFamily="2" charset="-78"/>
              </a:rPr>
              <a:t>حد</a:t>
            </a:r>
            <a:r>
              <a:rPr lang="en-US" dirty="0" smtClean="0">
                <a:cs typeface="B Nazanin" panose="00000400000000000000" pitchFamily="2" charset="-78"/>
              </a:rPr>
              <a:t> </a:t>
            </a:r>
            <a:r>
              <a:rPr lang="fa-IR" dirty="0" smtClean="0">
                <a:cs typeface="B Nazanin" panose="00000400000000000000" pitchFamily="2" charset="-78"/>
              </a:rPr>
              <a:t>واسط </a:t>
            </a:r>
            <a:r>
              <a:rPr lang="fa-IR" dirty="0">
                <a:cs typeface="B Nazanin" panose="00000400000000000000" pitchFamily="2" charset="-78"/>
              </a:rPr>
              <a:t>مهم در صنایع شیمیایی به حساب می‌آید. نیتریک اکسید یک </a:t>
            </a:r>
            <a:r>
              <a:rPr lang="fa-IR" dirty="0" smtClean="0">
                <a:cs typeface="B Nazanin" panose="00000400000000000000" pitchFamily="2" charset="-78"/>
              </a:rPr>
              <a:t>محصول جانبی</a:t>
            </a:r>
            <a:r>
              <a:rPr lang="fa-IR" dirty="0">
                <a:cs typeface="B Nazanin" panose="00000400000000000000" pitchFamily="2" charset="-78"/>
              </a:rPr>
              <a:t> است که در اثر </a:t>
            </a:r>
            <a:r>
              <a:rPr lang="fa-IR" dirty="0" smtClean="0">
                <a:cs typeface="B Nazanin" panose="00000400000000000000" pitchFamily="2" charset="-78"/>
              </a:rPr>
              <a:t>سوختن</a:t>
            </a:r>
            <a:r>
              <a:rPr lang="fa-IR" dirty="0">
                <a:cs typeface="B Nazanin" panose="00000400000000000000" pitchFamily="2" charset="-78"/>
              </a:rPr>
              <a:t> مواد در هوا </a:t>
            </a:r>
            <a:r>
              <a:rPr lang="fa-IR" dirty="0" smtClean="0">
                <a:cs typeface="B Nazanin" panose="00000400000000000000" pitchFamily="2" charset="-78"/>
              </a:rPr>
              <a:t>تشکیل می‌شود.</a:t>
            </a:r>
          </a:p>
          <a:p>
            <a:pPr marL="0" indent="0" algn="r" rtl="1">
              <a:lnSpc>
                <a:spcPct val="150000"/>
              </a:lnSpc>
              <a:buNone/>
            </a:pPr>
            <a:r>
              <a:rPr lang="fa-IR" dirty="0" smtClean="0">
                <a:cs typeface="B Nazanin" panose="00000400000000000000" pitchFamily="2" charset="-78"/>
              </a:rPr>
              <a:t>مانند </a:t>
            </a:r>
            <a:r>
              <a:rPr lang="fa-IR" dirty="0">
                <a:cs typeface="B Nazanin" panose="00000400000000000000" pitchFamily="2" charset="-78"/>
              </a:rPr>
              <a:t>آن‌چه </a:t>
            </a:r>
            <a:r>
              <a:rPr lang="fa-IR" dirty="0" smtClean="0">
                <a:cs typeface="B Nazanin" panose="00000400000000000000" pitchFamily="2" charset="-78"/>
              </a:rPr>
              <a:t>خـودرو در موتـور</a:t>
            </a:r>
            <a:r>
              <a:rPr lang="fa-IR" dirty="0">
                <a:cs typeface="B Nazanin" panose="00000400000000000000" pitchFamily="2" charset="-78"/>
              </a:rPr>
              <a:t> و </a:t>
            </a:r>
            <a:r>
              <a:rPr lang="fa-IR" dirty="0" smtClean="0">
                <a:cs typeface="B Nazanin" panose="00000400000000000000" pitchFamily="2" charset="-78"/>
                <a:hlinkClick r:id="rId2" tooltip="نیروگاه"/>
              </a:rPr>
              <a:t>نیروگاه‌هـای</a:t>
            </a:r>
            <a:r>
              <a:rPr lang="fa-IR" dirty="0">
                <a:cs typeface="B Nazanin" panose="00000400000000000000" pitchFamily="2" charset="-78"/>
              </a:rPr>
              <a:t> </a:t>
            </a:r>
            <a:r>
              <a:rPr lang="fa-IR" dirty="0">
                <a:cs typeface="B Nazanin" panose="00000400000000000000" pitchFamily="2" charset="-78"/>
                <a:hlinkClick r:id="rId3" tooltip="سوخت فسیلی"/>
              </a:rPr>
              <a:t>سوخت‌های فسیلی</a:t>
            </a:r>
            <a:r>
              <a:rPr lang="fa-IR" dirty="0">
                <a:cs typeface="B Nazanin" panose="00000400000000000000" pitchFamily="2" charset="-78"/>
              </a:rPr>
              <a:t> تولید می‌شود. علاوه بر </a:t>
            </a:r>
            <a:r>
              <a:rPr lang="fa-IR" dirty="0" smtClean="0">
                <a:cs typeface="B Nazanin" panose="00000400000000000000" pitchFamily="2" charset="-78"/>
              </a:rPr>
              <a:t>ایـن‌ها</a:t>
            </a:r>
            <a:r>
              <a:rPr lang="fa-IR" dirty="0">
                <a:cs typeface="B Nazanin" panose="00000400000000000000" pitchFamily="2" charset="-78"/>
              </a:rPr>
              <a:t>، این </a:t>
            </a:r>
            <a:r>
              <a:rPr lang="fa-IR" dirty="0" smtClean="0">
                <a:cs typeface="B Nazanin" panose="00000400000000000000" pitchFamily="2" charset="-78"/>
              </a:rPr>
              <a:t>مـاده </a:t>
            </a:r>
            <a:r>
              <a:rPr lang="fa-IR" dirty="0">
                <a:cs typeface="B Nazanin" panose="00000400000000000000" pitchFamily="2" charset="-78"/>
              </a:rPr>
              <a:t>به صورت </a:t>
            </a:r>
            <a:r>
              <a:rPr lang="fa-IR" dirty="0" smtClean="0">
                <a:cs typeface="B Nazanin" panose="00000400000000000000" pitchFamily="2" charset="-78"/>
              </a:rPr>
              <a:t>طبیعـی </a:t>
            </a:r>
            <a:r>
              <a:rPr lang="fa-IR" dirty="0">
                <a:cs typeface="B Nazanin" panose="00000400000000000000" pitchFamily="2" charset="-78"/>
              </a:rPr>
              <a:t>در اثر تخلیۀ </a:t>
            </a:r>
            <a:r>
              <a:rPr lang="fa-IR" dirty="0" smtClean="0">
                <a:cs typeface="B Nazanin" panose="00000400000000000000" pitchFamily="2" charset="-78"/>
              </a:rPr>
              <a:t>الکتـریکی </a:t>
            </a:r>
            <a:r>
              <a:rPr lang="fa-IR" dirty="0">
                <a:cs typeface="B Nazanin" panose="00000400000000000000" pitchFamily="2" charset="-78"/>
              </a:rPr>
              <a:t>آذرخش‌ها در طوفان‌های تندری تولید می‌شود.</a:t>
            </a:r>
            <a:br>
              <a:rPr lang="fa-IR" dirty="0">
                <a:cs typeface="B Nazanin" panose="00000400000000000000" pitchFamily="2" charset="-78"/>
              </a:rPr>
            </a:br>
            <a:r>
              <a:rPr lang="fa-IR" dirty="0">
                <a:cs typeface="B Nazanin" panose="00000400000000000000" pitchFamily="2" charset="-78"/>
              </a:rPr>
              <a:t>در </a:t>
            </a:r>
            <a:r>
              <a:rPr lang="fa-IR" dirty="0">
                <a:cs typeface="B Nazanin" panose="00000400000000000000" pitchFamily="2" charset="-78"/>
                <a:hlinkClick r:id="rId4" tooltip="پستانداران"/>
              </a:rPr>
              <a:t>پستانداران</a:t>
            </a:r>
            <a:r>
              <a:rPr lang="fa-IR" dirty="0">
                <a:cs typeface="B Nazanin" panose="00000400000000000000" pitchFamily="2" charset="-78"/>
              </a:rPr>
              <a:t> همچون انسان، </a:t>
            </a:r>
            <a:r>
              <a:rPr lang="en-US" dirty="0" smtClean="0">
                <a:cs typeface="B Nazanin" panose="00000400000000000000" pitchFamily="2" charset="-78"/>
              </a:rPr>
              <a:t> NO </a:t>
            </a:r>
            <a:r>
              <a:rPr lang="fa-IR" dirty="0">
                <a:cs typeface="B Nazanin" panose="00000400000000000000" pitchFamily="2" charset="-78"/>
              </a:rPr>
              <a:t>یک مولکول مهم در </a:t>
            </a:r>
            <a:r>
              <a:rPr lang="fa-IR" dirty="0">
                <a:cs typeface="B Nazanin" panose="00000400000000000000" pitchFamily="2" charset="-78"/>
                <a:hlinkClick r:id="rId5" tooltip="نشانه‌گذاری یاخته"/>
              </a:rPr>
              <a:t>سیگنالینگ سلولی</a:t>
            </a:r>
            <a:r>
              <a:rPr lang="fa-IR" dirty="0">
                <a:cs typeface="B Nazanin" panose="00000400000000000000" pitchFamily="2" charset="-78"/>
              </a:rPr>
              <a:t> است که در بسیاری از فرایندهای </a:t>
            </a:r>
            <a:r>
              <a:rPr lang="fa-IR" dirty="0">
                <a:cs typeface="B Nazanin" panose="00000400000000000000" pitchFamily="2" charset="-78"/>
                <a:hlinkClick r:id="rId6" tooltip="فیزیولوژی"/>
              </a:rPr>
              <a:t>فیزیولوژیک</a:t>
            </a:r>
            <a:r>
              <a:rPr lang="fa-IR" dirty="0">
                <a:cs typeface="B Nazanin" panose="00000400000000000000" pitchFamily="2" charset="-78"/>
              </a:rPr>
              <a:t> و </a:t>
            </a:r>
            <a:r>
              <a:rPr lang="fa-IR" dirty="0">
                <a:cs typeface="B Nazanin" panose="00000400000000000000" pitchFamily="2" charset="-78"/>
                <a:hlinkClick r:id="rId7" tooltip="پاتولوژی"/>
              </a:rPr>
              <a:t>پاتولوژیک</a:t>
            </a:r>
            <a:r>
              <a:rPr lang="fa-IR" dirty="0">
                <a:cs typeface="B Nazanin" panose="00000400000000000000" pitchFamily="2" charset="-78"/>
              </a:rPr>
              <a:t> دخالت دارد</a:t>
            </a:r>
            <a:r>
              <a:rPr lang="fa-IR" dirty="0" smtClean="0">
                <a:cs typeface="B Nazanin" panose="00000400000000000000" pitchFamily="2" charset="-78"/>
              </a:rPr>
              <a:t>. این </a:t>
            </a:r>
            <a:r>
              <a:rPr lang="fa-IR" dirty="0">
                <a:cs typeface="B Nazanin" panose="00000400000000000000" pitchFamily="2" charset="-78"/>
              </a:rPr>
              <a:t>ترکیب دارای خاصیت </a:t>
            </a:r>
            <a:r>
              <a:rPr lang="fa-IR" dirty="0" smtClean="0">
                <a:cs typeface="B Nazanin" panose="00000400000000000000" pitchFamily="2" charset="-78"/>
              </a:rPr>
              <a:t>گشاد</a:t>
            </a:r>
            <a:r>
              <a:rPr lang="en-US" dirty="0" smtClean="0">
                <a:cs typeface="B Nazanin" panose="00000400000000000000" pitchFamily="2" charset="-78"/>
              </a:rPr>
              <a:t> </a:t>
            </a:r>
            <a:r>
              <a:rPr lang="fa-IR" dirty="0" smtClean="0">
                <a:cs typeface="B Nazanin" panose="00000400000000000000" pitchFamily="2" charset="-78"/>
              </a:rPr>
              <a:t>کنندگی </a:t>
            </a:r>
            <a:r>
              <a:rPr lang="fa-IR" dirty="0">
                <a:cs typeface="B Nazanin" panose="00000400000000000000" pitchFamily="2" charset="-78"/>
              </a:rPr>
              <a:t>عروق (به </a:t>
            </a:r>
            <a:r>
              <a:rPr lang="fa-IR" dirty="0">
                <a:cs typeface="B Nazanin" panose="00000400000000000000" pitchFamily="2" charset="-78"/>
                <a:hlinkClick r:id="rId8" tooltip="زبان انگلیسی"/>
              </a:rPr>
              <a:t>انگلیسی</a:t>
            </a:r>
            <a:r>
              <a:rPr lang="fa-IR" dirty="0">
                <a:cs typeface="B Nazanin" panose="00000400000000000000" pitchFamily="2" charset="-78"/>
              </a:rPr>
              <a:t>: </a:t>
            </a:r>
            <a:r>
              <a:rPr lang="en-US" dirty="0" smtClean="0">
                <a:cs typeface="B Nazanin" panose="00000400000000000000" pitchFamily="2" charset="-78"/>
              </a:rPr>
              <a:t> ( Vasodilator </a:t>
            </a:r>
            <a:r>
              <a:rPr lang="fa-IR" dirty="0">
                <a:cs typeface="B Nazanin" panose="00000400000000000000" pitchFamily="2" charset="-78"/>
              </a:rPr>
              <a:t>بوده و دارای </a:t>
            </a:r>
            <a:r>
              <a:rPr lang="fa-IR" dirty="0">
                <a:cs typeface="B Nazanin" panose="00000400000000000000" pitchFamily="2" charset="-78"/>
                <a:hlinkClick r:id="rId9" tooltip="نیمه‌عمر"/>
              </a:rPr>
              <a:t>نیمه‌عمر</a:t>
            </a:r>
            <a:r>
              <a:rPr lang="fa-IR" dirty="0">
                <a:cs typeface="B Nazanin" panose="00000400000000000000" pitchFamily="2" charset="-78"/>
              </a:rPr>
              <a:t> </a:t>
            </a:r>
            <a:r>
              <a:rPr lang="fa-IR" dirty="0" smtClean="0">
                <a:cs typeface="B Nazanin" panose="00000400000000000000" pitchFamily="2" charset="-78"/>
              </a:rPr>
              <a:t>کوتاهـــی </a:t>
            </a:r>
            <a:r>
              <a:rPr lang="fa-IR" dirty="0">
                <a:cs typeface="B Nazanin" panose="00000400000000000000" pitchFamily="2" charset="-78"/>
              </a:rPr>
              <a:t>در خون در حد چند ثانیه است.</a:t>
            </a:r>
            <a:br>
              <a:rPr lang="fa-IR" dirty="0">
                <a:cs typeface="B Nazanin" panose="00000400000000000000" pitchFamily="2" charset="-78"/>
              </a:rPr>
            </a:br>
            <a:r>
              <a:rPr lang="fa-IR" dirty="0">
                <a:cs typeface="B Nazanin" panose="00000400000000000000" pitchFamily="2" charset="-78"/>
              </a:rPr>
              <a:t>سطوح اندک تولید نیتریک اکسید در محافظت از ارگان‌هایی مانند </a:t>
            </a:r>
            <a:r>
              <a:rPr lang="fa-IR" dirty="0">
                <a:cs typeface="B Nazanin" panose="00000400000000000000" pitchFamily="2" charset="-78"/>
                <a:hlinkClick r:id="rId10" tooltip="کبد"/>
              </a:rPr>
              <a:t>کبد</a:t>
            </a:r>
            <a:r>
              <a:rPr lang="fa-IR" dirty="0">
                <a:cs typeface="B Nazanin" panose="00000400000000000000" pitchFamily="2" charset="-78"/>
              </a:rPr>
              <a:t> از آسیب ایسکمیک مهم است.</a:t>
            </a:r>
            <a:endParaRPr lang="en-US" dirty="0">
              <a:cs typeface="B Nazanin" panose="00000400000000000000" pitchFamily="2" charset="-78"/>
            </a:endParaRPr>
          </a:p>
        </p:txBody>
      </p:sp>
      <p:sp>
        <p:nvSpPr>
          <p:cNvPr id="2" name="TextBox 1"/>
          <p:cNvSpPr txBox="1"/>
          <p:nvPr/>
        </p:nvSpPr>
        <p:spPr>
          <a:xfrm>
            <a:off x="5276088" y="309092"/>
            <a:ext cx="1920239" cy="923330"/>
          </a:xfrm>
          <a:prstGeom prst="rect">
            <a:avLst/>
          </a:prstGeom>
          <a:noFill/>
        </p:spPr>
        <p:txBody>
          <a:bodyPr wrap="square" rtlCol="0">
            <a:spAutoFit/>
          </a:bodyPr>
          <a:lstStyle/>
          <a:p>
            <a:pPr algn="ctr"/>
            <a:r>
              <a:rPr lang="en-US" sz="5400" b="1" dirty="0" smtClean="0">
                <a:latin typeface="Arial Black" panose="020B0A04020102020204" pitchFamily="34" charset="0"/>
                <a:cs typeface="Arial" panose="020B0604020202020204" pitchFamily="34" charset="0"/>
              </a:rPr>
              <a:t>NOx</a:t>
            </a:r>
            <a:endParaRPr lang="en-US" sz="54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806987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1098</TotalTime>
  <Words>2001</Words>
  <Application>Microsoft Office PowerPoint</Application>
  <PresentationFormat>Widescreen</PresentationFormat>
  <Paragraphs>221</Paragraphs>
  <Slides>42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Arial Black</vt:lpstr>
      <vt:lpstr>B Nazanin</vt:lpstr>
      <vt:lpstr>B Titr</vt:lpstr>
      <vt:lpstr>B Yekan</vt:lpstr>
      <vt:lpstr>Century Gothic</vt:lpstr>
      <vt:lpstr>nassim-regular</vt:lpstr>
      <vt:lpstr>Stencil</vt:lpstr>
      <vt:lpstr>Symbol</vt:lpstr>
      <vt:lpstr>Tahoma</vt:lpstr>
      <vt:lpstr>Times New Roman</vt:lpstr>
      <vt:lpstr>Wingdings</vt:lpstr>
      <vt:lpstr>Wingdings 3</vt:lpstr>
      <vt:lpstr>Ion</vt:lpstr>
      <vt:lpstr>PowerPoint Presentation</vt:lpstr>
      <vt:lpstr>PowerPoint Presentation</vt:lpstr>
      <vt:lpstr>PowerPoint Presentation</vt:lpstr>
      <vt:lpstr>ترکیبات: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سنسورهای مورد استفاده در سنــجش آلودگـــی</vt:lpstr>
      <vt:lpstr>PowerPoint Presentation</vt:lpstr>
      <vt:lpstr>PowerPoint Presentation</vt:lpstr>
      <vt:lpstr>PowerPoint Presentation</vt:lpstr>
      <vt:lpstr>PowerPoint Presentation</vt:lpstr>
      <vt:lpstr>electrochemical sensor</vt:lpstr>
      <vt:lpstr>PowerPoint Presentation</vt:lpstr>
      <vt:lpstr>PowerPoint Presentation</vt:lpstr>
      <vt:lpstr>Infrared sensor</vt:lpstr>
      <vt:lpstr>PowerPoint Presentation</vt:lpstr>
      <vt:lpstr>PowerPoint Presentation</vt:lpstr>
      <vt:lpstr>قانون بير:  در صورتی که يک پرتو مادون قرمز با طول موج خاص به گاز تابانده شود مولکول های گاز تحريک شده مقداری از انرژی پرتـو تابيده شده را جذب می‌کنند. هرچه تراکم گاز مور نظر بيشتر باشد انرژی جذب شده نيز بيشتر خواهد بود.</vt:lpstr>
      <vt:lpstr>PowerPoint Presentation</vt:lpstr>
      <vt:lpstr>ultraviolet sensor</vt:lpstr>
      <vt:lpstr>PowerPoint Presentation</vt:lpstr>
      <vt:lpstr>chemiluminescence detector (CLD)</vt:lpstr>
      <vt:lpstr>Paramagnetic method</vt:lpstr>
      <vt:lpstr>metal oxide semiconductor</vt:lpstr>
      <vt:lpstr>PowerPoint Presentation</vt:lpstr>
      <vt:lpstr>Catalytic sensor</vt:lpstr>
      <vt:lpstr>PowerPoint Presentation</vt:lpstr>
      <vt:lpstr>flame ionization detector</vt:lpstr>
      <vt:lpstr> dumb-bell gas analyzer</vt:lpstr>
      <vt:lpstr>The differential pressure analyzer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arash shahmaleki</cp:lastModifiedBy>
  <cp:revision>154</cp:revision>
  <dcterms:created xsi:type="dcterms:W3CDTF">2017-07-15T03:39:43Z</dcterms:created>
  <dcterms:modified xsi:type="dcterms:W3CDTF">2020-08-31T09:39:36Z</dcterms:modified>
</cp:coreProperties>
</file>